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7" r:id="rId3"/>
    <p:sldMasterId id="2147483708" r:id="rId4"/>
    <p:sldMasterId id="2147483709" r:id="rId5"/>
    <p:sldMasterId id="2147483710" r:id="rId6"/>
    <p:sldMasterId id="2147483711" r:id="rId7"/>
    <p:sldMasterId id="214748371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Lst>
  <p:sldSz cy="5143500" cx="9144000"/>
  <p:notesSz cx="6858000" cy="9144000"/>
  <p:embeddedFontLst>
    <p:embeddedFont>
      <p:font typeface="Helvetica Neue"/>
      <p:regular r:id="rId47"/>
      <p:bold r:id="rId48"/>
      <p:italic r:id="rId49"/>
      <p:boldItalic r:id="rId50"/>
    </p:embeddedFont>
    <p:embeddedFont>
      <p:font typeface="Helvetica Neue Light"/>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HelveticaNeueLight-regular.fntdata"/><Relationship Id="rId50" Type="http://schemas.openxmlformats.org/officeDocument/2006/relationships/font" Target="fonts/HelveticaNeue-boldItalic.fntdata"/><Relationship Id="rId53" Type="http://schemas.openxmlformats.org/officeDocument/2006/relationships/font" Target="fonts/HelveticaNeueLight-italic.fntdata"/><Relationship Id="rId52" Type="http://schemas.openxmlformats.org/officeDocument/2006/relationships/font" Target="fonts/HelveticaNeueLight-bold.fntdata"/><Relationship Id="rId11" Type="http://schemas.openxmlformats.org/officeDocument/2006/relationships/slide" Target="slides/slide2.xml"/><Relationship Id="rId55" Type="http://schemas.openxmlformats.org/officeDocument/2006/relationships/font" Target="fonts/OpenSans-regular.fntdata"/><Relationship Id="rId10" Type="http://schemas.openxmlformats.org/officeDocument/2006/relationships/slide" Target="slides/slide1.xml"/><Relationship Id="rId54" Type="http://schemas.openxmlformats.org/officeDocument/2006/relationships/font" Target="fonts/HelveticaNeueLight-boldItalic.fntdata"/><Relationship Id="rId13" Type="http://schemas.openxmlformats.org/officeDocument/2006/relationships/slide" Target="slides/slide4.xml"/><Relationship Id="rId57" Type="http://schemas.openxmlformats.org/officeDocument/2006/relationships/font" Target="fonts/OpenSans-italic.fntdata"/><Relationship Id="rId12" Type="http://schemas.openxmlformats.org/officeDocument/2006/relationships/slide" Target="slides/slide3.xml"/><Relationship Id="rId56" Type="http://schemas.openxmlformats.org/officeDocument/2006/relationships/font" Target="fonts/OpenSans-bold.fntdata"/><Relationship Id="rId15" Type="http://schemas.openxmlformats.org/officeDocument/2006/relationships/slide" Target="slides/slide6.xml"/><Relationship Id="rId14" Type="http://schemas.openxmlformats.org/officeDocument/2006/relationships/slide" Target="slides/slide5.xml"/><Relationship Id="rId58" Type="http://schemas.openxmlformats.org/officeDocument/2006/relationships/font" Target="fonts/OpenSans-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rIns="91425" wrap="square"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0" lvl="0" marL="0" marR="0" rtl="0" algn="l">
              <a:spcBef>
                <a:spcPts val="0"/>
              </a:spcBef>
              <a:buChar char="●"/>
              <a:defRPr b="0" i="0" sz="1200" u="none" cap="none" strike="noStrike">
                <a:solidFill>
                  <a:schemeClr val="dk1"/>
                </a:solidFill>
                <a:latin typeface="Calibri"/>
                <a:ea typeface="Calibri"/>
                <a:cs typeface="Calibri"/>
                <a:sym typeface="Calibri"/>
              </a:defRPr>
            </a:lvl1pPr>
            <a:lvl2pPr indent="0" lvl="1" marL="457200" marR="0" rtl="0" algn="l">
              <a:spcBef>
                <a:spcPts val="0"/>
              </a:spcBef>
              <a:buChar char="○"/>
              <a:defRPr b="0" i="0" sz="1200" u="none" cap="none" strike="noStrike">
                <a:solidFill>
                  <a:schemeClr val="dk1"/>
                </a:solidFill>
                <a:latin typeface="Calibri"/>
                <a:ea typeface="Calibri"/>
                <a:cs typeface="Calibri"/>
                <a:sym typeface="Calibri"/>
              </a:defRPr>
            </a:lvl2pPr>
            <a:lvl3pPr indent="0" lvl="2" marL="914400" marR="0" rtl="0" algn="l">
              <a:spcBef>
                <a:spcPts val="0"/>
              </a:spcBef>
              <a:buChar char="■"/>
              <a:defRPr b="0" i="0" sz="1200" u="none" cap="none" strike="noStrike">
                <a:solidFill>
                  <a:schemeClr val="dk1"/>
                </a:solidFill>
                <a:latin typeface="Calibri"/>
                <a:ea typeface="Calibri"/>
                <a:cs typeface="Calibri"/>
                <a:sym typeface="Calibri"/>
              </a:defRPr>
            </a:lvl3pPr>
            <a:lvl4pPr indent="0" lvl="3" marL="1371600" marR="0" rtl="0" algn="l">
              <a:spcBef>
                <a:spcPts val="0"/>
              </a:spcBef>
              <a:buChar char="●"/>
              <a:defRPr b="0" i="0" sz="1200" u="none" cap="none" strike="noStrike">
                <a:solidFill>
                  <a:schemeClr val="dk1"/>
                </a:solidFill>
                <a:latin typeface="Calibri"/>
                <a:ea typeface="Calibri"/>
                <a:cs typeface="Calibri"/>
                <a:sym typeface="Calibri"/>
              </a:defRPr>
            </a:lvl4pPr>
            <a:lvl5pPr indent="0" lvl="4" marL="1828800" marR="0" rtl="0" algn="l">
              <a:spcBef>
                <a:spcPts val="0"/>
              </a:spcBef>
              <a:buChar char="○"/>
              <a:defRPr b="0" i="0" sz="1200" u="none" cap="none" strike="noStrike">
                <a:solidFill>
                  <a:schemeClr val="dk1"/>
                </a:solidFill>
                <a:latin typeface="Calibri"/>
                <a:ea typeface="Calibri"/>
                <a:cs typeface="Calibri"/>
                <a:sym typeface="Calibri"/>
              </a:defRPr>
            </a:lvl5pPr>
            <a:lvl6pPr indent="0" lvl="5" marL="2286000" marR="0" rtl="0" algn="l">
              <a:spcBef>
                <a:spcPts val="0"/>
              </a:spcBef>
              <a:buChar char="■"/>
              <a:defRPr b="0" i="0" sz="1200" u="none" cap="none" strike="noStrike">
                <a:solidFill>
                  <a:schemeClr val="dk1"/>
                </a:solidFill>
                <a:latin typeface="Calibri"/>
                <a:ea typeface="Calibri"/>
                <a:cs typeface="Calibri"/>
                <a:sym typeface="Calibri"/>
              </a:defRPr>
            </a:lvl6pPr>
            <a:lvl7pPr indent="0" lvl="6" marL="2743200" marR="0" rtl="0" algn="l">
              <a:spcBef>
                <a:spcPts val="0"/>
              </a:spcBef>
              <a:buChar char="●"/>
              <a:defRPr b="0" i="0" sz="1200" u="none" cap="none" strike="noStrike">
                <a:solidFill>
                  <a:schemeClr val="dk1"/>
                </a:solidFill>
                <a:latin typeface="Calibri"/>
                <a:ea typeface="Calibri"/>
                <a:cs typeface="Calibri"/>
                <a:sym typeface="Calibri"/>
              </a:defRPr>
            </a:lvl7pPr>
            <a:lvl8pPr indent="0" lvl="7" marL="3200400" marR="0" rtl="0" algn="l">
              <a:spcBef>
                <a:spcPts val="0"/>
              </a:spcBef>
              <a:buChar char="○"/>
              <a:defRPr b="0" i="0" sz="1200" u="none" cap="none" strike="noStrike">
                <a:solidFill>
                  <a:schemeClr val="dk1"/>
                </a:solidFill>
                <a:latin typeface="Calibri"/>
                <a:ea typeface="Calibri"/>
                <a:cs typeface="Calibri"/>
                <a:sym typeface="Calibri"/>
              </a:defRPr>
            </a:lvl8pPr>
            <a:lvl9pPr indent="0" lvl="8" marL="3657600" marR="0" rtl="0" algn="l">
              <a:spcBef>
                <a:spcPts val="0"/>
              </a:spcBef>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4" name="Shape 26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65" name="Shape 26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000000"/>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78" name="Shape 578"/>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PCF delivers the complete Microservices framework on the platform via Spring Boot and Cloud.</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Spring boot is a great scaffolding for developers to churn out applications. But microservices is not just  a developer concern.</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If all of the operational tasks necessary run microservices are to function correctly, that’s non trivial. </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Spring Cloud Services based on the Netflix OSS components - provides solutions to some of the more commonly encountered challenges and operational overheads when building distributed systems with microservices. </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How does one know which services exist? There is service registry. </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How does one keep them highly available and mitigate cascading service failures? There is Circuit breaker. </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How do you keep configuration centralized and uniform across scaled out services? There’s Configuration manager.</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We have distributed sessions to store web session data.</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 PCF these capabilities are available from day-1 because it  is pre-wired into the platfrom. Its purpose built for distributed, horizontally scalable application architectures. There are lots of platforms out there, but to date,  none of them are including these services as part of the platform package.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89" name="Shape 589"/>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Services are pre-packaged for simple consumption</a:t>
            </a:r>
            <a:r>
              <a:rPr b="0" i="0" lang="en-US" sz="1200" u="none" cap="none" strike="noStrike">
                <a:solidFill>
                  <a:schemeClr val="dk1"/>
                </a:solidFill>
                <a:latin typeface="Calibri"/>
                <a:ea typeface="Calibri"/>
                <a:cs typeface="Calibri"/>
                <a:sym typeface="Calibri"/>
              </a:rPr>
              <a:t> on the platform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Devs get Easy access to supporting services for their apps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Services can be selected from many different offerings and consumed through our built in marketplace that can be managed and curated by Ops. </a:t>
            </a:r>
          </a:p>
          <a:p>
            <a:pPr indent="-171450" lvl="0" marL="171450" marR="0" rtl="0" algn="l">
              <a:spcBef>
                <a:spcPts val="0"/>
              </a:spcBef>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Single Sign On, Continuous integration service, Spring Cloud services, data services, partner services, etc.</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Provisioning, the full lifecycle and the Availability </a:t>
            </a:r>
            <a:r>
              <a:rPr b="0" i="0" lang="en-US" sz="1200" u="none" cap="none" strike="noStrike">
                <a:solidFill>
                  <a:schemeClr val="dk1"/>
                </a:solidFill>
                <a:latin typeface="Calibri"/>
                <a:ea typeface="Calibri"/>
                <a:cs typeface="Calibri"/>
                <a:sym typeface="Calibri"/>
              </a:rPr>
              <a:t>of the services is </a:t>
            </a:r>
            <a:r>
              <a:rPr b="1" i="0" lang="en-US" sz="1200" u="none" cap="none" strike="noStrike">
                <a:solidFill>
                  <a:schemeClr val="dk1"/>
                </a:solidFill>
                <a:latin typeface="Calibri"/>
                <a:ea typeface="Calibri"/>
                <a:cs typeface="Calibri"/>
                <a:sym typeface="Calibri"/>
              </a:rPr>
              <a:t>all managed through PCF </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And operators </a:t>
            </a:r>
            <a:r>
              <a:rPr b="1" i="0" lang="en-US" sz="1200" u="none" cap="none" strike="noStrike">
                <a:solidFill>
                  <a:schemeClr val="dk1"/>
                </a:solidFill>
                <a:latin typeface="Calibri"/>
                <a:ea typeface="Calibri"/>
                <a:cs typeface="Calibri"/>
                <a:sym typeface="Calibri"/>
              </a:rPr>
              <a:t>have Common access control and audit trails</a:t>
            </a:r>
            <a:r>
              <a:rPr b="0" i="0" lang="en-US" sz="1200" u="none" cap="none" strike="noStrike">
                <a:solidFill>
                  <a:schemeClr val="dk1"/>
                </a:solidFill>
                <a:latin typeface="Calibri"/>
                <a:ea typeface="Calibri"/>
                <a:cs typeface="Calibri"/>
                <a:sym typeface="Calibri"/>
              </a:rPr>
              <a:t> across the breadth of services</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If the apps need access to existing data services that are not part of the platform like e.g. Oracle DB, that’s possible as well.</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90" name="Shape 590"/>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45" name="Shape 64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So far we have covered how Ops can easily provide the developers what they need to build the applications, let’s talk about deployment and beyond.</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46" name="Shape 646"/>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92" name="Shape 692"/>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i="0" lang="en-US" sz="1200" u="none" cap="none" strike="noStrike">
                <a:solidFill>
                  <a:schemeClr val="dk1"/>
                </a:solidFill>
                <a:latin typeface="Calibri"/>
                <a:ea typeface="Calibri"/>
                <a:cs typeface="Calibri"/>
                <a:sym typeface="Calibri"/>
              </a:rPr>
              <a:t>Continuous delivery is key to iterative development process</a:t>
            </a:r>
            <a:r>
              <a:rPr b="0" i="0" lang="en-US" sz="1200" u="none" cap="none" strike="noStrike">
                <a:solidFill>
                  <a:schemeClr val="dk1"/>
                </a:solidFill>
                <a:latin typeface="Calibri"/>
                <a:ea typeface="Calibri"/>
                <a:cs typeface="Calibri"/>
                <a:sym typeface="Calibri"/>
              </a:rPr>
              <a:t> and CI/CD tools provide the </a:t>
            </a:r>
            <a:r>
              <a:rPr b="1" i="0" lang="en-US" sz="1200" u="none" cap="none" strike="noStrike">
                <a:solidFill>
                  <a:schemeClr val="dk1"/>
                </a:solidFill>
                <a:latin typeface="Calibri"/>
                <a:ea typeface="Calibri"/>
                <a:cs typeface="Calibri"/>
                <a:sym typeface="Calibri"/>
              </a:rPr>
              <a:t>framework for delivery process with transparency between Dev and Ops. </a:t>
            </a:r>
          </a:p>
          <a:p>
            <a:pPr indent="0" lvl="0" marL="0" marR="0" rtl="0" algn="l">
              <a:lnSpc>
                <a:spcPct val="100000"/>
              </a:lnSpc>
              <a:spcBef>
                <a:spcPts val="0"/>
              </a:spcBef>
              <a:spcAft>
                <a:spcPts val="0"/>
              </a:spcAft>
              <a:buClr>
                <a:schemeClr val="dk1"/>
              </a:buClr>
              <a:buSzPct val="25000"/>
              <a:buFont typeface="Calibri"/>
              <a:buNone/>
            </a:pPr>
            <a:r>
              <a:rPr b="1" i="0" lang="en-US" sz="1200" u="none" cap="none" strike="noStrike">
                <a:solidFill>
                  <a:schemeClr val="dk1"/>
                </a:solidFill>
                <a:latin typeface="Calibri"/>
                <a:ea typeface="Calibri"/>
                <a:cs typeface="Calibri"/>
                <a:sym typeface="Calibri"/>
              </a:rPr>
              <a:t>First platform built assuming CD as the prime directive. The platform</a:t>
            </a:r>
            <a:r>
              <a:rPr b="1" i="0" lang="en-US" sz="18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integrates tools and automates processes</a:t>
            </a:r>
            <a:r>
              <a:rPr b="0" i="0" lang="en-US" sz="1200" u="none" cap="none" strike="noStrike">
                <a:solidFill>
                  <a:schemeClr val="dk1"/>
                </a:solidFill>
                <a:latin typeface="Calibri"/>
                <a:ea typeface="Calibri"/>
                <a:cs typeface="Calibri"/>
                <a:sym typeface="Calibri"/>
              </a:rPr>
              <a:t> for full app lifecycle from testing to builds and deployment </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It provides a </a:t>
            </a: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consistent API to automate deployments</a:t>
            </a: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 </a:t>
            </a: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standard tooling for all apps</a:t>
            </a:r>
            <a:r>
              <a:rPr b="0" i="0" lang="en-US" sz="1200" u="none" cap="none" strike="noStrike">
                <a:solidFill>
                  <a:schemeClr val="dk1"/>
                </a:solidFill>
                <a:latin typeface="Calibri"/>
                <a:ea typeface="Calibri"/>
                <a:cs typeface="Calibri"/>
                <a:sym typeface="Calibri"/>
              </a:rPr>
              <a:t> with </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C</a:t>
            </a:r>
            <a:r>
              <a:rPr b="1" i="0" lang="en-US" sz="1200" u="none" cap="none" strike="noStrike">
                <a:solidFill>
                  <a:schemeClr val="dk1"/>
                </a:solidFill>
                <a:latin typeface="Calibri"/>
                <a:ea typeface="Calibri"/>
                <a:cs typeface="Calibri"/>
                <a:sym typeface="Calibri"/>
              </a:rPr>
              <a:t>ommits from many teams rolling into production </a:t>
            </a:r>
            <a:r>
              <a:rPr b="0" i="0" lang="en-US" sz="1200" u="none" cap="none" strike="noStrike">
                <a:solidFill>
                  <a:schemeClr val="dk1"/>
                </a:solidFill>
                <a:latin typeface="Calibri"/>
                <a:ea typeface="Calibri"/>
                <a:cs typeface="Calibri"/>
                <a:sym typeface="Calibri"/>
              </a:rPr>
              <a:t>hosted env as </a:t>
            </a:r>
            <a:r>
              <a:rPr b="1" i="0" lang="en-US" sz="1200" u="none" cap="none" strike="noStrike">
                <a:solidFill>
                  <a:schemeClr val="dk1"/>
                </a:solidFill>
                <a:latin typeface="Calibri"/>
                <a:ea typeface="Calibri"/>
                <a:cs typeface="Calibri"/>
                <a:sym typeface="Calibri"/>
              </a:rPr>
              <a:t>fast as possible with safety</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GitLab, Jenkins and Artifactory can also be installed on and managed by Pivotal Cloud Foundry, which makes it even quicker and easier to get these platforms up and running.</a:t>
            </a:r>
          </a:p>
          <a:p>
            <a:pPr indent="0" lvl="1" marL="457200" marR="0" rtl="0" algn="l">
              <a:spcBef>
                <a:spcPts val="0"/>
              </a:spcBef>
              <a:spcAft>
                <a:spcPts val="0"/>
              </a:spcAft>
              <a:buSzPct val="25000"/>
              <a:buNone/>
            </a:pPr>
            <a:r>
              <a:t/>
            </a:r>
            <a:endParaRPr b="1"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rPr b="1" i="0" lang="en-US" sz="1200" u="none" cap="none" strike="noStrike">
                <a:solidFill>
                  <a:schemeClr val="dk1"/>
                </a:solidFill>
                <a:latin typeface="Calibri"/>
                <a:ea typeface="Calibri"/>
                <a:cs typeface="Calibri"/>
                <a:sym typeface="Calibri"/>
              </a:rPr>
              <a:t>-------------------Notes on the partner and SCS  products for in case of further discussion-------------------</a:t>
            </a:r>
          </a:p>
          <a:p>
            <a:pPr indent="0" lvl="0" marL="0" marR="0" rtl="0" algn="l">
              <a:spcBef>
                <a:spcPts val="0"/>
              </a:spcBef>
              <a:buSzPct val="25000"/>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Gitab</a:t>
            </a:r>
            <a:r>
              <a:rPr b="0" i="0" lang="en-US" sz="1200" u="none" cap="none" strike="noStrike">
                <a:solidFill>
                  <a:schemeClr val="dk1"/>
                </a:solidFill>
                <a:latin typeface="Calibri"/>
                <a:ea typeface="Calibri"/>
                <a:cs typeface="Calibri"/>
                <a:sym typeface="Calibri"/>
              </a:rPr>
              <a:t> - Source control product using GIT that includes git repository management, code reviews, issue tracking, wikis , etc. We provide a managed solution, including automated deployment, configuration, scaling &amp; upgrade (via Ops Manager)  with persisted data and configuration. Not required to be an expert in Git. </a:t>
            </a: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Jenkins</a:t>
            </a:r>
            <a:r>
              <a:rPr b="0" i="0" lang="en-US" sz="1200" u="none" cap="none" strike="noStrike">
                <a:solidFill>
                  <a:schemeClr val="dk1"/>
                </a:solidFill>
                <a:latin typeface="Calibri"/>
                <a:ea typeface="Calibri"/>
                <a:cs typeface="Calibri"/>
                <a:sym typeface="Calibri"/>
              </a:rPr>
              <a:t> - #1 CI tool, 8 years old. Includes the core open source Jenkins technology with advanced enterprise features developed by CloudBees.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JFrog artifactory</a:t>
            </a:r>
            <a:r>
              <a:rPr b="0" i="0" lang="en-US" sz="1200" u="none" cap="none" strike="noStrike">
                <a:solidFill>
                  <a:schemeClr val="dk1"/>
                </a:solidFill>
                <a:latin typeface="Calibri"/>
                <a:ea typeface="Calibri"/>
                <a:cs typeface="Calibri"/>
                <a:sym typeface="Calibri"/>
              </a:rPr>
              <a:t> -  Automate all aspects of artifact management using REST API. Powerful enterprise features and fine grained permissions. Advanced security and reliability features control access to artifacts, where they’re deployed and supports large load bursts with extremely high concurrency+data integrity. Can serve as internal &amp; private docker registry access. Push button deployment , automated upgrades via PCF Ops Manager, with persisted data and configuration. Not required to be an expert in JFrog Artifactory.</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93" name="Shape 693"/>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Shape 7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16" name="Shape 716"/>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1" i="0" lang="en-US" sz="1200" u="none" cap="none" strike="noStrike">
                <a:solidFill>
                  <a:schemeClr val="dk1"/>
                </a:solidFill>
                <a:latin typeface="Calibri"/>
                <a:ea typeface="Calibri"/>
                <a:cs typeface="Calibri"/>
                <a:sym typeface="Calibri"/>
              </a:rPr>
              <a:t>Development, Test, QA and Production are all on the same platform with bit for bit consistent environments that are just logical groupings of access control for the various roles.</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Through env variables and through spring cloud config, e</a:t>
            </a:r>
            <a:r>
              <a:rPr b="1" i="0" lang="en-US" sz="1200" u="none" cap="none" strike="noStrike">
                <a:solidFill>
                  <a:schemeClr val="dk1"/>
                </a:solidFill>
                <a:latin typeface="Calibri"/>
                <a:ea typeface="Calibri"/>
                <a:cs typeface="Calibri"/>
                <a:sym typeface="Calibri"/>
              </a:rPr>
              <a:t>nvironment specific configurations and external dependencies can be injected for each application instance to </a:t>
            </a:r>
            <a:r>
              <a:rPr b="0" i="0" lang="en-US" sz="1200" u="none" cap="none" strike="noStrike">
                <a:solidFill>
                  <a:schemeClr val="dk1"/>
                </a:solidFill>
                <a:latin typeface="Calibri"/>
                <a:ea typeface="Calibri"/>
                <a:cs typeface="Calibri"/>
                <a:sym typeface="Calibri"/>
              </a:rPr>
              <a:t>consistently and seamlessly move through each stage. This also ensures that all the apps are promoted with the same process. This is automatically enforced throughout the lifecycle into prod consistently (without having to write recipes and scripts). This really reduces breaks/bugs due to configuration drift. No more “but it works on my machine”.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-------------------Notes on the partner and SCS  products for in case of further discussion-------------------</a:t>
            </a: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Spring Cloud Config </a:t>
            </a:r>
            <a:r>
              <a:rPr b="0" i="0" lang="en-US" sz="1200" u="none" cap="none" strike="noStrike">
                <a:solidFill>
                  <a:schemeClr val="dk1"/>
                </a:solidFill>
                <a:latin typeface="Calibri"/>
                <a:ea typeface="Calibri"/>
                <a:cs typeface="Calibri"/>
                <a:sym typeface="Calibri"/>
              </a:rPr>
              <a:t>- provides server and client-side support for externalized configuration in a distributed system. With the Config Server you have a central place to manage external properties for applications across all environments. The concepts on both client and server map identically to the SpringEnvironment and PropertySource abstractions, so they fit very well with Spring applications, but can be used with any application running in any language. As an application moves through the deployment pipeline from dev to test and into production you can manage the configuration between those environments and be certain that applications have everything they need to run when they migrate. </a:t>
            </a:r>
          </a:p>
        </p:txBody>
      </p:sp>
      <p:sp>
        <p:nvSpPr>
          <p:cNvPr id="717" name="Shape 717"/>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Shape 7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35" name="Shape 73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 previous generations of tools leave a lot of  burden on operators. To minimize the number of handoffs and human effort E</a:t>
            </a:r>
            <a:r>
              <a:rPr b="1" i="0" lang="en-US" sz="1200" u="none" cap="none" strike="noStrike">
                <a:solidFill>
                  <a:schemeClr val="dk1"/>
                </a:solidFill>
                <a:latin typeface="Calibri"/>
                <a:ea typeface="Calibri"/>
                <a:cs typeface="Calibri"/>
                <a:sym typeface="Calibri"/>
              </a:rPr>
              <a:t>verything to manage the app is built in to the platform</a:t>
            </a:r>
            <a:r>
              <a:rPr b="0" i="0" lang="en-US" sz="1200" u="none" cap="none" strike="noStrike">
                <a:solidFill>
                  <a:schemeClr val="dk1"/>
                </a:solidFill>
                <a:latin typeface="Calibri"/>
                <a:ea typeface="Calibri"/>
                <a:cs typeface="Calibri"/>
                <a:sym typeface="Calibri"/>
              </a:rPr>
              <a:t> - all the pesky details of getting the app into prod, securing, patching and keeping it available.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PCF provides an </a:t>
            </a:r>
            <a:r>
              <a:rPr b="1" i="0" lang="en-US" sz="1200" u="none" cap="none" strike="noStrike">
                <a:solidFill>
                  <a:schemeClr val="dk1"/>
                </a:solidFill>
                <a:latin typeface="Calibri"/>
                <a:ea typeface="Calibri"/>
                <a:cs typeface="Calibri"/>
                <a:sym typeface="Calibri"/>
              </a:rPr>
              <a:t>abstraction layer t</a:t>
            </a:r>
            <a:r>
              <a:rPr b="0" i="0" lang="en-US" sz="1200" u="none" cap="none" strike="noStrike">
                <a:solidFill>
                  <a:schemeClr val="dk1"/>
                </a:solidFill>
                <a:latin typeface="Calibri"/>
                <a:ea typeface="Calibri"/>
                <a:cs typeface="Calibri"/>
                <a:sym typeface="Calibri"/>
              </a:rPr>
              <a:t>hat allow you to scale out with application containers as the unit (not the VMs). So…You will no longer need to know which VM or where your app container is running because PCF surfaces visibility at the app layer and not through infrastructure constructs like VMs. </a:t>
            </a:r>
            <a:r>
              <a:rPr b="1" i="0" lang="en-US" sz="1200" u="none" cap="none" strike="noStrike">
                <a:solidFill>
                  <a:schemeClr val="dk1"/>
                </a:solidFill>
                <a:latin typeface="Calibri"/>
                <a:ea typeface="Calibri"/>
                <a:cs typeface="Calibri"/>
                <a:sym typeface="Calibri"/>
              </a:rPr>
              <a:t>The instance of your app is the primitive that PCF uses. </a:t>
            </a: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Roles and Identity: </a:t>
            </a:r>
            <a:r>
              <a:rPr b="0" i="0" lang="en-US" sz="1200" u="none" cap="none" strike="noStrike">
                <a:solidFill>
                  <a:schemeClr val="dk1"/>
                </a:solidFill>
                <a:latin typeface="Calibri"/>
                <a:ea typeface="Calibri"/>
                <a:cs typeface="Calibri"/>
                <a:sym typeface="Calibri"/>
              </a:rPr>
              <a:t>Policy enforcement and role based access to platform resources are all integrated and can be set. Using our SSO service,  operator overhead of enabling security for apps is drastically reduced because it’s a 1 time setup instead of an app by app effort.</a:t>
            </a: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Metrics</a:t>
            </a: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log aggregation and health management</a:t>
            </a:r>
            <a:r>
              <a:rPr b="0" i="0" lang="en-US" sz="1200" u="none" cap="none" strike="noStrike">
                <a:solidFill>
                  <a:schemeClr val="dk1"/>
                </a:solidFill>
                <a:latin typeface="Calibri"/>
                <a:ea typeface="Calibri"/>
                <a:cs typeface="Calibri"/>
                <a:sym typeface="Calibri"/>
              </a:rPr>
              <a:t> needed for the resiliency</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Instant horizontal scaling; autoscale</a:t>
            </a: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Dynamic load balancing and routing</a:t>
            </a:r>
            <a:r>
              <a:rPr b="0" i="0" lang="en-US" sz="1200" u="none" cap="none" strike="noStrike">
                <a:solidFill>
                  <a:schemeClr val="dk1"/>
                </a:solidFill>
                <a:latin typeface="Calibri"/>
                <a:ea typeface="Calibri"/>
                <a:cs typeface="Calibri"/>
                <a:sym typeface="Calibri"/>
              </a:rPr>
              <a:t>: support  for instant horizontal scaling</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Fast, no </a:t>
            </a:r>
            <a:r>
              <a:rPr b="1" i="0" lang="en-US" sz="1200" u="none" cap="none" strike="noStrike">
                <a:solidFill>
                  <a:schemeClr val="dk1"/>
                </a:solidFill>
                <a:latin typeface="Calibri"/>
                <a:ea typeface="Calibri"/>
                <a:cs typeface="Calibri"/>
                <a:sym typeface="Calibri"/>
              </a:rPr>
              <a:t>downtime updates</a:t>
            </a:r>
            <a:r>
              <a:rPr b="0" i="0" lang="en-US" sz="1200" u="none" cap="none" strike="noStrike">
                <a:solidFill>
                  <a:schemeClr val="dk1"/>
                </a:solidFill>
                <a:latin typeface="Calibri"/>
                <a:ea typeface="Calibri"/>
                <a:cs typeface="Calibri"/>
                <a:sym typeface="Calibri"/>
              </a:rPr>
              <a:t> of your app w/ blue-green deployments (scroll to see optional notes section below) </a:t>
            </a:r>
          </a:p>
          <a:p>
            <a:pPr indent="0" lvl="0" marL="0" marR="0" rtl="0" algn="l">
              <a:lnSpc>
                <a:spcPct val="100000"/>
              </a:lnSpc>
              <a:spcBef>
                <a:spcPts val="0"/>
              </a:spcBef>
              <a:spcAft>
                <a:spcPts val="0"/>
              </a:spcAft>
              <a:buClr>
                <a:schemeClr val="dk1"/>
              </a:buClr>
              <a:buSzPct val="25000"/>
              <a:buFont typeface="Calibri"/>
              <a:buNone/>
            </a:pPr>
            <a:r>
              <a:rPr b="1" i="0" lang="en-US" sz="1200" u="none" cap="none" strike="noStrike">
                <a:solidFill>
                  <a:schemeClr val="dk1"/>
                </a:solidFill>
                <a:latin typeface="Calibri"/>
                <a:ea typeface="Calibri"/>
                <a:cs typeface="Calibri"/>
                <a:sym typeface="Calibri"/>
              </a:rPr>
              <a:t>Security</a:t>
            </a:r>
            <a:r>
              <a:rPr b="0" i="0" lang="en-US" sz="1200" u="none" cap="none" strike="noStrike">
                <a:solidFill>
                  <a:schemeClr val="dk1"/>
                </a:solidFill>
                <a:latin typeface="Calibri"/>
                <a:ea typeface="Calibri"/>
                <a:cs typeface="Calibri"/>
                <a:sym typeface="Calibri"/>
              </a:rPr>
              <a:t>: Security is not a once-and-done endeavor. Treatment of security is broad and ubiquitous to the entire platform. With Pivotal Cloud Foundry, </a:t>
            </a:r>
            <a:r>
              <a:rPr b="1" i="0" lang="en-US" sz="1200" u="none" cap="none" strike="noStrike">
                <a:solidFill>
                  <a:schemeClr val="dk1"/>
                </a:solidFill>
                <a:latin typeface="Calibri"/>
                <a:ea typeface="Calibri"/>
                <a:cs typeface="Calibri"/>
                <a:sym typeface="Calibri"/>
              </a:rPr>
              <a:t>every VM in your datacenter can be repaved automatically from a known good state </a:t>
            </a:r>
            <a:r>
              <a:rPr b="0" i="0" lang="en-US" sz="1200" u="none" cap="none" strike="noStrike">
                <a:solidFill>
                  <a:schemeClr val="dk1"/>
                </a:solidFill>
                <a:latin typeface="Calibri"/>
                <a:ea typeface="Calibri"/>
                <a:cs typeface="Calibri"/>
                <a:sym typeface="Calibri"/>
              </a:rPr>
              <a:t>every few hours. Vulnerable Operating Systems and application stacks can be repaired consistently within </a:t>
            </a:r>
            <a:r>
              <a:rPr b="1" i="0" lang="en-US" sz="1200" u="none" cap="none" strike="noStrike">
                <a:solidFill>
                  <a:schemeClr val="dk1"/>
                </a:solidFill>
                <a:latin typeface="Calibri"/>
                <a:ea typeface="Calibri"/>
                <a:cs typeface="Calibri"/>
                <a:sym typeface="Calibri"/>
              </a:rPr>
              <a:t>just</a:t>
            </a: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hours</a:t>
            </a:r>
            <a:r>
              <a:rPr b="0" i="0" lang="en-US" sz="1200" u="none" cap="none" strike="noStrike">
                <a:solidFill>
                  <a:schemeClr val="dk1"/>
                </a:solidFill>
                <a:latin typeface="Calibri"/>
                <a:ea typeface="Calibri"/>
                <a:cs typeface="Calibri"/>
                <a:sym typeface="Calibri"/>
              </a:rPr>
              <a:t> of the patch becoming available. And this can be done </a:t>
            </a:r>
            <a:r>
              <a:rPr b="1" i="0" lang="en-US" sz="1200" u="none" cap="none" strike="noStrike">
                <a:solidFill>
                  <a:schemeClr val="dk1"/>
                </a:solidFill>
                <a:latin typeface="Calibri"/>
                <a:ea typeface="Calibri"/>
                <a:cs typeface="Calibri"/>
                <a:sym typeface="Calibri"/>
              </a:rPr>
              <a:t>without application downtime.</a:t>
            </a:r>
            <a:r>
              <a:rPr b="0" i="0" lang="en-US" sz="1200" u="none" cap="none" strike="noStrike">
                <a:solidFill>
                  <a:schemeClr val="dk1"/>
                </a:solidFill>
                <a:latin typeface="Calibri"/>
                <a:ea typeface="Calibri"/>
                <a:cs typeface="Calibri"/>
                <a:sym typeface="Calibri"/>
              </a:rPr>
              <a:t> We could spend a whole session on just this one topic.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&lt;optional: If someone needs an explanation of blue green&gt;</a:t>
            </a:r>
          </a:p>
          <a:p>
            <a:pPr indent="0" lvl="3" marL="1371600" marR="0" rtl="0" algn="l">
              <a:spcBef>
                <a:spcPts val="0"/>
              </a:spcBef>
              <a:buSzPct val="25000"/>
              <a:buNone/>
            </a:pPr>
            <a:r>
              <a:rPr b="0" i="0" lang="en-US" sz="1200" u="none" cap="none" strike="noStrike">
                <a:solidFill>
                  <a:schemeClr val="dk1"/>
                </a:solidFill>
                <a:latin typeface="Calibri"/>
                <a:ea typeface="Calibri"/>
                <a:cs typeface="Calibri"/>
                <a:sym typeface="Calibri"/>
              </a:rPr>
              <a:t>Blue-green deployment is a release technique that reduces downtime and risk by running two identical production environments called Blue and Green.</a:t>
            </a:r>
          </a:p>
          <a:p>
            <a:pPr indent="0" lvl="3" marL="1371600" marR="0" rtl="0" algn="l">
              <a:spcBef>
                <a:spcPts val="0"/>
              </a:spcBef>
              <a:buSzPct val="25000"/>
              <a:buNone/>
            </a:pPr>
            <a:r>
              <a:rPr b="0" i="0" lang="en-US" sz="1200" u="none" cap="none" strike="noStrike">
                <a:solidFill>
                  <a:schemeClr val="dk1"/>
                </a:solidFill>
                <a:latin typeface="Calibri"/>
                <a:ea typeface="Calibri"/>
                <a:cs typeface="Calibri"/>
                <a:sym typeface="Calibri"/>
              </a:rPr>
              <a:t>At any time, only one of the environments is live, with the live environment serving all production traffic (e.g blue). And the updates are applied to the the one that is not live (green). </a:t>
            </a:r>
          </a:p>
          <a:p>
            <a:pPr indent="0" lvl="3" marL="1371600" marR="0" rtl="0" algn="l">
              <a:spcBef>
                <a:spcPts val="0"/>
              </a:spcBef>
              <a:buSzPct val="25000"/>
              <a:buNone/>
            </a:pPr>
            <a:r>
              <a:rPr b="0" i="0" lang="en-US" sz="1200" u="none" cap="none" strike="noStrike">
                <a:solidFill>
                  <a:schemeClr val="dk1"/>
                </a:solidFill>
                <a:latin typeface="Calibri"/>
                <a:ea typeface="Calibri"/>
                <a:cs typeface="Calibri"/>
                <a:sym typeface="Calibri"/>
              </a:rPr>
              <a:t>With a single command, your incoming test traffic to “green” and if that works, eventually your live traffic from blue will be switched to green without the end user experiencing downtime due to the application update.</a:t>
            </a:r>
          </a:p>
          <a:p>
            <a:pPr indent="0" lvl="3" marL="1371600" marR="0" rtl="0" algn="l">
              <a:spcBef>
                <a:spcPts val="0"/>
              </a:spcBef>
              <a:buSzPct val="25000"/>
              <a:buNone/>
            </a:pPr>
            <a:r>
              <a:rPr b="0" i="0" lang="en-US" sz="1200" u="none" cap="none" strike="noStrike">
                <a:solidFill>
                  <a:schemeClr val="dk1"/>
                </a:solidFill>
                <a:latin typeface="Calibri"/>
                <a:ea typeface="Calibri"/>
                <a:cs typeface="Calibri"/>
                <a:sym typeface="Calibri"/>
              </a:rPr>
              <a:t>Once 100% traffic is on green, you can take away blue or keep it around for a bit in case you need to rollback.</a:t>
            </a:r>
          </a:p>
        </p:txBody>
      </p:sp>
      <p:sp>
        <p:nvSpPr>
          <p:cNvPr id="736" name="Shape 736"/>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Shape 7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67" name="Shape 767"/>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&lt;OPTIONAL&gt; We could spend a whole session on just this one topic.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But to cover a few highlights: </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Protection from security threats is done by  </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Architecting the platform to minimize network surface area with a limited number of contact points with the public internet</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isolating customer applications and data in containers</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encrypting connections</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Applying admin configurable security controls like rules to prevent system access from external networks and within internal components</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Simplified vulnerability management, patch management which we’ll see more of later.</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Prevents possible denial of service attacks through resource starvation.</a:t>
            </a:r>
          </a:p>
          <a:p>
            <a:pPr indent="0" lvl="2" marL="914400" marR="0" rtl="0" algn="l">
              <a:spcBef>
                <a:spcPts val="0"/>
              </a:spcBef>
              <a:buSzPct val="25000"/>
              <a:buNone/>
            </a:pPr>
            <a:r>
              <a:rPr b="0" i="0" lang="en-US" sz="1800" u="none" cap="none" strike="noStrike">
                <a:solidFill>
                  <a:schemeClr val="dk1"/>
                </a:solidFill>
                <a:latin typeface="Calibri"/>
                <a:ea typeface="Calibri"/>
                <a:cs typeface="Calibri"/>
                <a:sym typeface="Calibri"/>
              </a:rPr>
              <a:t>T</a:t>
            </a:r>
            <a:r>
              <a:rPr b="0" i="0" lang="en-US" sz="1200" u="none" cap="none" strike="noStrike">
                <a:solidFill>
                  <a:schemeClr val="dk1"/>
                </a:solidFill>
                <a:latin typeface="Calibri"/>
                <a:ea typeface="Calibri"/>
                <a:cs typeface="Calibri"/>
                <a:sym typeface="Calibri"/>
              </a:rPr>
              <a:t>he platform makes it radically </a:t>
            </a:r>
            <a:r>
              <a:rPr b="1" i="0" lang="en-US" sz="1200" u="none" cap="none" strike="noStrike">
                <a:solidFill>
                  <a:schemeClr val="dk1"/>
                </a:solidFill>
                <a:latin typeface="Calibri"/>
                <a:ea typeface="Calibri"/>
                <a:cs typeface="Calibri"/>
                <a:sym typeface="Calibri"/>
              </a:rPr>
              <a:t>easier to do the right things that prevent vulnerabilities </a:t>
            </a:r>
            <a:r>
              <a:rPr b="0" i="0" lang="en-US" sz="1200" u="none" cap="none" strike="noStrike">
                <a:solidFill>
                  <a:schemeClr val="dk1"/>
                </a:solidFill>
                <a:latin typeface="Calibri"/>
                <a:ea typeface="Calibri"/>
                <a:cs typeface="Calibri"/>
                <a:sym typeface="Calibri"/>
              </a:rPr>
              <a:t>that are caused by leaked/misused credentials, misconfigured or Unpatched software.</a:t>
            </a:r>
          </a:p>
          <a:p>
            <a:pPr indent="0" lvl="2" marL="91440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It prevents delays due to well intentioned, but rigid processes – which ironically allow the threat to persist in the environment for a long time even after it is detected.</a:t>
            </a:r>
          </a:p>
          <a:p>
            <a:pPr indent="0" lvl="2" marL="91440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In general, the Platform focus on automation &amp; abstraction simplifies governance throughout app lifecycle making it a repeatable process that is trivial to implement for your app.</a:t>
            </a:r>
          </a:p>
          <a:p>
            <a:pPr indent="0" lvl="2" marL="91440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768" name="Shape 76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76" name="Shape 776"/>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 platform also helps keep tabs on the running system by providing a near real time, </a:t>
            </a:r>
            <a:r>
              <a:rPr b="1" i="1" lang="en-US" sz="1200" u="none" cap="none" strike="noStrike">
                <a:solidFill>
                  <a:schemeClr val="dk1"/>
                </a:solidFill>
                <a:latin typeface="Calibri"/>
                <a:ea typeface="Calibri"/>
                <a:cs typeface="Calibri"/>
                <a:sym typeface="Calibri"/>
              </a:rPr>
              <a:t>integrated</a:t>
            </a:r>
            <a:r>
              <a:rPr b="0" i="0" lang="en-US" sz="1200" u="none" cap="none" strike="noStrike">
                <a:solidFill>
                  <a:schemeClr val="dk1"/>
                </a:solidFill>
                <a:latin typeface="Calibri"/>
                <a:ea typeface="Calibri"/>
                <a:cs typeface="Calibri"/>
                <a:sym typeface="Calibri"/>
              </a:rPr>
              <a:t> view of the system state. Its surfaces important information on</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1) Network metrics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2) Container metrics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3) And App events like when it was created, updated, stopped or crashed </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 </a:t>
            </a:r>
          </a:p>
          <a:p>
            <a:pPr indent="0" lvl="0" marL="0" marR="0" rtl="0" algn="l">
              <a:lnSpc>
                <a:spcPct val="100000"/>
              </a:lnSpc>
              <a:spcBef>
                <a:spcPts val="0"/>
              </a:spcBef>
              <a:spcAft>
                <a:spcPts val="0"/>
              </a:spcAft>
              <a:buClr>
                <a:srgbClr val="000000"/>
              </a:buClr>
              <a:buSzPct val="25000"/>
              <a:buFont typeface="Arial"/>
              <a:buNone/>
            </a:pPr>
            <a:r>
              <a:rPr b="0" i="0" lang="en-US" sz="1200" u="none" cap="none" strike="noStrike">
                <a:solidFill>
                  <a:srgbClr val="000000"/>
                </a:solidFill>
                <a:latin typeface="Arial"/>
                <a:ea typeface="Arial"/>
                <a:cs typeface="Arial"/>
                <a:sym typeface="Arial"/>
              </a:rPr>
              <a:t>Developers &amp; Operators share an understanding of the app and platform health with the key information that’s needed for problem detection and analysis.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777" name="Shape 777"/>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Shape 7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84" name="Shape 78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Consolidated management for Apps and Platform services through Apps Manager and Ops Manager dashboard is available. </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Operations Manager is a web application that you use to deploy and manage a Pivotal Cloud Foundry environment on your cloud provider of choice. Its also how PCF products including the Elastic runtime and the services are installed, patched and upgraded as tiles in ops manager GUI. Its one of the ways in which you can monitor VM status and health of your overall PCF installation – like making modifications and scaling of resources that have been allocated to the different platform components. And many of these changes can be done while your apps are in flight.</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1200"/>
              </a:spcBef>
              <a:spcAft>
                <a:spcPts val="0"/>
              </a:spcAft>
              <a:buClr>
                <a:schemeClr val="dk1"/>
              </a:buClr>
              <a:buSzPct val="25000"/>
              <a:buFont typeface="Arial"/>
              <a:buNone/>
            </a:pPr>
            <a:r>
              <a:rPr b="0" i="0" lang="en-US" sz="1200" u="none" cap="none" strike="noStrike">
                <a:solidFill>
                  <a:schemeClr val="dk1"/>
                </a:solidFill>
                <a:latin typeface="Calibri"/>
                <a:ea typeface="Calibri"/>
                <a:cs typeface="Calibri"/>
                <a:sym typeface="Calibri"/>
              </a:rPr>
              <a:t>Apps Manager is the GUI for managing the PCF Elastic Runtime Service and how the operators set the platform up for consumption by the development teams. Elastic runtime can be logically divided by Organizations and further into spaces with fixed quotas. Operators can also use these constructs to assign access to users without going at it on an app by app basis. Apps manager can be used to </a:t>
            </a:r>
            <a:r>
              <a:rPr b="0" i="0" lang="en-US" sz="1200" u="none" cap="none" strike="noStrike">
                <a:solidFill>
                  <a:schemeClr val="lt1"/>
                </a:solidFill>
                <a:latin typeface="Open Sans"/>
                <a:ea typeface="Open Sans"/>
                <a:cs typeface="Open Sans"/>
                <a:sym typeface="Open Sans"/>
              </a:rPr>
              <a:t>monitor applications logs, services and routes, set up access to Service Marketplace, increase or decrease the number of instances of an application, how much memory is allocated to it, the status of the application. </a:t>
            </a:r>
          </a:p>
          <a:p>
            <a:pPr indent="0" lvl="0" marL="0" marR="0" rtl="0" algn="l">
              <a:lnSpc>
                <a:spcPct val="100000"/>
              </a:lnSpc>
              <a:spcBef>
                <a:spcPts val="1200"/>
              </a:spcBef>
              <a:spcAft>
                <a:spcPts val="0"/>
              </a:spcAft>
              <a:buClr>
                <a:schemeClr val="lt1"/>
              </a:buClr>
              <a:buSzPct val="25000"/>
              <a:buFont typeface="Arial"/>
              <a:buNone/>
            </a:pPr>
            <a:r>
              <a:rPr b="0" i="0" lang="en-US" sz="1200" u="none" cap="none" strike="noStrike">
                <a:solidFill>
                  <a:schemeClr val="lt1"/>
                </a:solidFill>
                <a:latin typeface="Open Sans"/>
                <a:ea typeface="Open Sans"/>
                <a:cs typeface="Open Sans"/>
                <a:sym typeface="Open Sans"/>
              </a:rPr>
              <a:t>Between these two interfaces, operators have comprehensive visibility and administrative capability across the breath of applications, across organizations and across products and runtimes.</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785" name="Shape 78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95" name="Shape 79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PCF was designed with the assumption that complex systems </a:t>
            </a:r>
            <a:r>
              <a:rPr b="0" i="1" lang="en-US" sz="1200" u="none" cap="none" strike="noStrike">
                <a:solidFill>
                  <a:schemeClr val="dk1"/>
                </a:solidFill>
                <a:latin typeface="Calibri"/>
                <a:ea typeface="Calibri"/>
                <a:cs typeface="Calibri"/>
                <a:sym typeface="Calibri"/>
              </a:rPr>
              <a:t>will</a:t>
            </a:r>
            <a:r>
              <a:rPr b="0" i="0" lang="en-US" sz="1200" u="none" cap="none" strike="noStrike">
                <a:solidFill>
                  <a:schemeClr val="dk1"/>
                </a:solidFill>
                <a:latin typeface="Calibri"/>
                <a:ea typeface="Calibri"/>
                <a:cs typeface="Calibri"/>
                <a:sym typeface="Calibri"/>
              </a:rPr>
              <a:t> develop inconsistencies over time. The platform is intelligent enough that it isn’t told what to do at every step, but its told the desired state of what it should be, and then it does the right things to make that be true. The constant checking, detection and remediation make sure that state always returns to consistency which can really have a positive impact on MTTR.</a:t>
            </a:r>
          </a:p>
          <a:p>
            <a:pPr indent="0" lvl="0" marL="0" marR="0" rtl="0" algn="l">
              <a:spcBef>
                <a:spcPts val="0"/>
              </a:spcBef>
              <a:spcAft>
                <a:spcPts val="0"/>
              </a:spcAft>
              <a:buSzPct val="25000"/>
              <a:buNone/>
            </a:pPr>
            <a:r>
              <a:rPr b="1" i="0" lang="en-US" sz="1200" u="none" cap="none" strike="noStrike">
                <a:solidFill>
                  <a:schemeClr val="dk1"/>
                </a:solidFill>
                <a:latin typeface="Calibri"/>
                <a:ea typeface="Calibri"/>
                <a:cs typeface="Calibri"/>
                <a:sym typeface="Calibri"/>
              </a:rPr>
              <a:t>4 layers of Self healing built in to keep app available</a:t>
            </a:r>
            <a:r>
              <a:rPr b="0" i="0" lang="en-US" sz="1200" u="none" cap="none" strike="noStrike">
                <a:solidFill>
                  <a:schemeClr val="dk1"/>
                </a:solidFill>
                <a:latin typeface="Calibri"/>
                <a:ea typeface="Calibri"/>
                <a:cs typeface="Calibri"/>
                <a:sym typeface="Calibri"/>
              </a:rPr>
              <a:t> :</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chemeClr val="dk2"/>
              </a:buClr>
              <a:buSzPct val="25000"/>
              <a:buFont typeface="Calibri"/>
              <a:buNone/>
            </a:pPr>
            <a:r>
              <a:rPr b="0" i="0" lang="en-US" sz="1200" u="none" cap="none" strike="noStrike">
                <a:solidFill>
                  <a:schemeClr val="dk2"/>
                </a:solidFill>
                <a:latin typeface="Calibri"/>
                <a:ea typeface="Calibri"/>
                <a:cs typeface="Calibri"/>
                <a:sym typeface="Calibri"/>
              </a:rPr>
              <a:t>If an app instance fails, PCF restarts it in a new container</a:t>
            </a:r>
          </a:p>
          <a:p>
            <a:pPr indent="0" lvl="0" marL="0" marR="0" rtl="0" algn="l">
              <a:lnSpc>
                <a:spcPct val="100000"/>
              </a:lnSpc>
              <a:spcBef>
                <a:spcPts val="0"/>
              </a:spcBef>
              <a:spcAft>
                <a:spcPts val="0"/>
              </a:spcAft>
              <a:buClr>
                <a:schemeClr val="dk2"/>
              </a:buClr>
              <a:buSzPct val="25000"/>
              <a:buFont typeface="Calibri"/>
              <a:buNone/>
            </a:pPr>
            <a:r>
              <a:rPr b="0" i="0" lang="en-US" sz="1200" u="none" cap="none" strike="noStrike">
                <a:solidFill>
                  <a:schemeClr val="dk2"/>
                </a:solidFill>
                <a:latin typeface="Calibri"/>
                <a:ea typeface="Calibri"/>
                <a:cs typeface="Calibri"/>
                <a:sym typeface="Calibri"/>
              </a:rPr>
              <a:t>If a process fails  PCF restarts, that is, failed cluster components are restarted which makes this a self healing system</a:t>
            </a:r>
          </a:p>
          <a:p>
            <a:pPr indent="0" lvl="0" marL="0" marR="0" rtl="0" algn="l">
              <a:lnSpc>
                <a:spcPct val="100000"/>
              </a:lnSpc>
              <a:spcBef>
                <a:spcPts val="0"/>
              </a:spcBef>
              <a:spcAft>
                <a:spcPts val="0"/>
              </a:spcAft>
              <a:buClr>
                <a:schemeClr val="dk2"/>
              </a:buClr>
              <a:buSzPct val="25000"/>
              <a:buFont typeface="Calibri"/>
              <a:buNone/>
            </a:pPr>
            <a:r>
              <a:rPr b="0" i="0" lang="en-US" sz="1200" u="none" cap="none" strike="noStrike">
                <a:solidFill>
                  <a:schemeClr val="dk2"/>
                </a:solidFill>
                <a:latin typeface="Calibri"/>
                <a:ea typeface="Calibri"/>
                <a:cs typeface="Calibri"/>
                <a:sym typeface="Calibri"/>
              </a:rPr>
              <a:t>If there is a problem detected in the VM, PCF kills that VM and spins up a new identical type of VM</a:t>
            </a:r>
          </a:p>
          <a:p>
            <a:pPr indent="0" lvl="0" marL="0" marR="0" rtl="0" algn="l">
              <a:lnSpc>
                <a:spcPct val="100000"/>
              </a:lnSpc>
              <a:spcBef>
                <a:spcPts val="0"/>
              </a:spcBef>
              <a:spcAft>
                <a:spcPts val="0"/>
              </a:spcAft>
              <a:buClr>
                <a:schemeClr val="dk2"/>
              </a:buClr>
              <a:buSzPct val="25000"/>
              <a:buFont typeface="Calibri"/>
              <a:buNone/>
            </a:pPr>
            <a:r>
              <a:rPr b="0" i="0" lang="en-US" sz="1200" u="none" cap="none" strike="noStrike">
                <a:solidFill>
                  <a:schemeClr val="dk2"/>
                </a:solidFill>
                <a:latin typeface="Calibri"/>
                <a:ea typeface="Calibri"/>
                <a:cs typeface="Calibri"/>
                <a:sym typeface="Calibri"/>
              </a:rPr>
              <a:t>And finally, PCF can be set up to distribute instances automatically across AZs. If an AZ is lost, App Instances keep running.</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796" name="Shape 796"/>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4" name="Shape 27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How</a:t>
            </a:r>
            <a:r>
              <a:rPr b="0" i="0" lang="en-US" sz="1200" u="none" cap="none" strike="noStrike">
                <a:solidFill>
                  <a:schemeClr val="dk1"/>
                </a:solidFill>
                <a:latin typeface="Calibri"/>
                <a:ea typeface="Calibri"/>
                <a:cs typeface="Calibri"/>
                <a:sym typeface="Calibri"/>
              </a:rPr>
              <a:t> are they transforming? </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These companies have started to</a:t>
            </a:r>
            <a:r>
              <a:rPr b="1" i="0" lang="en-US" sz="1200" u="none" cap="none" strike="noStrike">
                <a:solidFill>
                  <a:schemeClr val="dk1"/>
                </a:solidFill>
                <a:latin typeface="Calibri"/>
                <a:ea typeface="Calibri"/>
                <a:cs typeface="Calibri"/>
                <a:sym typeface="Calibri"/>
              </a:rPr>
              <a:t> close the gap</a:t>
            </a:r>
            <a:r>
              <a:rPr b="0" i="0" lang="en-US" sz="1200" u="none" cap="none" strike="noStrike">
                <a:solidFill>
                  <a:schemeClr val="dk1"/>
                </a:solidFill>
                <a:latin typeface="Calibri"/>
                <a:ea typeface="Calibri"/>
                <a:cs typeface="Calibri"/>
                <a:sym typeface="Calibri"/>
              </a:rPr>
              <a:t> in the changes that have occurred </a:t>
            </a:r>
            <a:r>
              <a:rPr b="1" i="0" lang="en-US" sz="1200" u="none" cap="none" strike="noStrike">
                <a:solidFill>
                  <a:schemeClr val="dk1"/>
                </a:solidFill>
                <a:latin typeface="Calibri"/>
                <a:ea typeface="Calibri"/>
                <a:cs typeface="Calibri"/>
                <a:sym typeface="Calibri"/>
              </a:rPr>
              <a:t>in building, deploying, and running their applications</a:t>
            </a:r>
            <a:r>
              <a:rPr b="0" i="0" lang="en-US" sz="1200" u="none" cap="none" strike="noStrike">
                <a:solidFill>
                  <a:schemeClr val="dk1"/>
                </a:solidFill>
                <a:latin typeface="Calibri"/>
                <a:ea typeface="Calibri"/>
                <a:cs typeface="Calibri"/>
                <a:sym typeface="Calibri"/>
              </a:rPr>
              <a:t>. What are these changes? </a:t>
            </a: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The Application deployment from before and what most people are familiar with:</a:t>
            </a:r>
          </a:p>
          <a:p>
            <a:pPr indent="0" lvl="2" marL="914400" marR="0" rtl="0" algn="l">
              <a:spcBef>
                <a:spcPts val="0"/>
              </a:spcBef>
              <a:buSzPct val="25000"/>
              <a:buNone/>
            </a:pPr>
            <a:r>
              <a:rPr b="1" i="0" lang="en-US" sz="1200" u="none" cap="none" strike="noStrike">
                <a:solidFill>
                  <a:schemeClr val="dk1"/>
                </a:solidFill>
                <a:latin typeface="Calibri"/>
                <a:ea typeface="Calibri"/>
                <a:cs typeface="Calibri"/>
                <a:sym typeface="Calibri"/>
              </a:rPr>
              <a:t>Features were planned months in advance and tightly coupled as monolithic apps with intricate roadmap dependencies across the app components</a:t>
            </a:r>
          </a:p>
          <a:p>
            <a:pPr indent="0" lvl="2" marL="914400" marR="0" rtl="0" algn="l">
              <a:spcBef>
                <a:spcPts val="0"/>
              </a:spcBef>
              <a:buSzPct val="25000"/>
              <a:buNone/>
            </a:pPr>
            <a:r>
              <a:rPr b="1" i="0" lang="en-US" sz="1200" u="none" cap="none" strike="noStrike">
                <a:solidFill>
                  <a:schemeClr val="dk1"/>
                </a:solidFill>
                <a:latin typeface="Calibri"/>
                <a:ea typeface="Calibri"/>
                <a:cs typeface="Calibri"/>
                <a:sym typeface="Calibri"/>
              </a:rPr>
              <a:t>Development process was linear,</a:t>
            </a:r>
            <a:r>
              <a:rPr b="0" i="0" lang="en-US" sz="1200" u="none" cap="none" strike="noStrike">
                <a:solidFill>
                  <a:schemeClr val="dk1"/>
                </a:solidFill>
                <a:latin typeface="Calibri"/>
                <a:ea typeface="Calibri"/>
                <a:cs typeface="Calibri"/>
                <a:sym typeface="Calibri"/>
              </a:rPr>
              <a:t> where months of design and planning phases lead to a</a:t>
            </a:r>
            <a:r>
              <a:rPr b="1" i="0" lang="en-US" sz="1200" u="none" cap="none" strike="noStrike">
                <a:solidFill>
                  <a:schemeClr val="dk1"/>
                </a:solidFill>
                <a:latin typeface="Calibri"/>
                <a:ea typeface="Calibri"/>
                <a:cs typeface="Calibri"/>
                <a:sym typeface="Calibri"/>
              </a:rPr>
              <a:t> long construction phase</a:t>
            </a:r>
            <a:r>
              <a:rPr b="0" i="0" lang="en-US" sz="1200" u="none" cap="none" strike="noStrike">
                <a:solidFill>
                  <a:schemeClr val="dk1"/>
                </a:solidFill>
                <a:latin typeface="Calibri"/>
                <a:ea typeface="Calibri"/>
                <a:cs typeface="Calibri"/>
                <a:sym typeface="Calibri"/>
              </a:rPr>
              <a:t> </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This app was then deployed onto physical machines or </a:t>
            </a:r>
            <a:r>
              <a:rPr b="1" i="0" lang="en-US" sz="1200" u="none" cap="none" strike="noStrike">
                <a:solidFill>
                  <a:schemeClr val="dk1"/>
                </a:solidFill>
                <a:latin typeface="Calibri"/>
                <a:ea typeface="Calibri"/>
                <a:cs typeface="Calibri"/>
                <a:sym typeface="Calibri"/>
              </a:rPr>
              <a:t>infrastructure abstractions like VMs,</a:t>
            </a:r>
            <a:r>
              <a:rPr b="0" i="0" lang="en-US" sz="1200" u="none" cap="none" strike="noStrike">
                <a:solidFill>
                  <a:schemeClr val="dk1"/>
                </a:solidFill>
                <a:latin typeface="Calibri"/>
                <a:ea typeface="Calibri"/>
                <a:cs typeface="Calibri"/>
                <a:sym typeface="Calibri"/>
              </a:rPr>
              <a:t>  keeping in mind app dependencies and configurations. </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Once the app is deployed, Ops teams were then expected to manage these systems by </a:t>
            </a:r>
          </a:p>
          <a:p>
            <a:pPr indent="0" lvl="3" marL="1371600" marR="0" rtl="0" algn="l">
              <a:spcBef>
                <a:spcPts val="0"/>
              </a:spcBef>
              <a:buSzPct val="25000"/>
              <a:buNone/>
            </a:pPr>
            <a:r>
              <a:rPr b="0" i="0" lang="en-US" sz="1200" u="none" cap="none" strike="noStrike">
                <a:solidFill>
                  <a:schemeClr val="dk1"/>
                </a:solidFill>
                <a:latin typeface="Calibri"/>
                <a:ea typeface="Calibri"/>
                <a:cs typeface="Calibri"/>
                <a:sym typeface="Calibri"/>
              </a:rPr>
              <a:t>Adding on a</a:t>
            </a:r>
            <a:r>
              <a:rPr b="1" i="0" lang="en-US" sz="1200" u="none" cap="none" strike="noStrike">
                <a:solidFill>
                  <a:schemeClr val="dk1"/>
                </a:solidFill>
                <a:latin typeface="Calibri"/>
                <a:ea typeface="Calibri"/>
                <a:cs typeface="Calibri"/>
                <a:sym typeface="Calibri"/>
              </a:rPr>
              <a:t>dditional services for metrics, monitoring, orchestration </a:t>
            </a:r>
          </a:p>
          <a:p>
            <a:pPr indent="0" lvl="3" marL="1371600" marR="0" rtl="0" algn="l">
              <a:spcBef>
                <a:spcPts val="0"/>
              </a:spcBef>
              <a:buSzPct val="25000"/>
              <a:buNone/>
            </a:pPr>
            <a:r>
              <a:rPr b="0" i="0" lang="en-US" sz="1200" u="none" cap="none" strike="noStrike">
                <a:solidFill>
                  <a:schemeClr val="dk1"/>
                </a:solidFill>
                <a:latin typeface="Calibri"/>
                <a:ea typeface="Calibri"/>
                <a:cs typeface="Calibri"/>
                <a:sym typeface="Calibri"/>
              </a:rPr>
              <a:t>There was a </a:t>
            </a:r>
            <a:r>
              <a:rPr b="1" i="0" lang="en-US" sz="1200" u="none" cap="none" strike="noStrike">
                <a:solidFill>
                  <a:schemeClr val="dk1"/>
                </a:solidFill>
                <a:latin typeface="Calibri"/>
                <a:ea typeface="Calibri"/>
                <a:cs typeface="Calibri"/>
                <a:sym typeface="Calibri"/>
              </a:rPr>
              <a:t>designated  time window in which the app was deployed</a:t>
            </a:r>
            <a:r>
              <a:rPr b="0" i="0" lang="en-US" sz="1200" u="none" cap="none" strike="noStrike">
                <a:solidFill>
                  <a:schemeClr val="dk1"/>
                </a:solidFill>
                <a:latin typeface="Calibri"/>
                <a:ea typeface="Calibri"/>
                <a:cs typeface="Calibri"/>
                <a:sym typeface="Calibri"/>
              </a:rPr>
              <a:t> or updated because this may involve restarting the whole server.   </a:t>
            </a:r>
          </a:p>
          <a:p>
            <a:pPr indent="0" lvl="3" marL="1371600" marR="0" rtl="0" algn="l">
              <a:spcBef>
                <a:spcPts val="0"/>
              </a:spcBef>
              <a:buSzPct val="25000"/>
              <a:buNone/>
            </a:pPr>
            <a:r>
              <a:rPr b="0" i="0" lang="en-US" sz="1200" u="none" cap="none" strike="noStrike">
                <a:solidFill>
                  <a:schemeClr val="dk1"/>
                </a:solidFill>
                <a:latin typeface="Calibri"/>
                <a:ea typeface="Calibri"/>
                <a:cs typeface="Calibri"/>
                <a:sym typeface="Calibri"/>
              </a:rPr>
              <a:t>Once the app is deployed, they  take on the </a:t>
            </a:r>
            <a:r>
              <a:rPr b="1" i="0" lang="en-US" sz="1200" u="none" cap="none" strike="noStrike">
                <a:solidFill>
                  <a:schemeClr val="dk1"/>
                </a:solidFill>
                <a:latin typeface="Calibri"/>
                <a:ea typeface="Calibri"/>
                <a:cs typeface="Calibri"/>
                <a:sym typeface="Calibri"/>
              </a:rPr>
              <a:t>non trivial engineering task </a:t>
            </a:r>
            <a:r>
              <a:rPr b="0" i="0" lang="en-US" sz="1200" u="none" cap="none" strike="noStrike">
                <a:solidFill>
                  <a:schemeClr val="dk1"/>
                </a:solidFill>
                <a:latin typeface="Calibri"/>
                <a:ea typeface="Calibri"/>
                <a:cs typeface="Calibri"/>
                <a:sym typeface="Calibri"/>
              </a:rPr>
              <a:t>of doing whatever is necessary to </a:t>
            </a:r>
            <a:r>
              <a:rPr b="1" i="0" lang="en-US" sz="1200" u="none" cap="none" strike="noStrike">
                <a:solidFill>
                  <a:schemeClr val="dk1"/>
                </a:solidFill>
                <a:latin typeface="Calibri"/>
                <a:ea typeface="Calibri"/>
                <a:cs typeface="Calibri"/>
                <a:sym typeface="Calibri"/>
              </a:rPr>
              <a:t>make the apps secure, patchable, and resilient </a:t>
            </a:r>
            <a:r>
              <a:rPr b="0" i="0" lang="en-US" sz="1200" u="none" cap="none" strike="noStrike">
                <a:solidFill>
                  <a:schemeClr val="dk1"/>
                </a:solidFill>
                <a:latin typeface="Calibri"/>
                <a:ea typeface="Calibri"/>
                <a:cs typeface="Calibri"/>
                <a:sym typeface="Calibri"/>
              </a:rPr>
              <a:t>to infrastructure failures (what we call we call Day 2 Ops)</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With this sequential process, disjoint and partial automation -  concept to code takes several months and </a:t>
            </a:r>
            <a:r>
              <a:rPr b="1" i="0" lang="en-US" sz="1200" u="none" cap="none" strike="noStrike">
                <a:solidFill>
                  <a:schemeClr val="dk1"/>
                </a:solidFill>
                <a:latin typeface="Calibri"/>
                <a:ea typeface="Calibri"/>
                <a:cs typeface="Calibri"/>
                <a:sym typeface="Calibri"/>
              </a:rPr>
              <a:t>each deploy was a risky event</a:t>
            </a:r>
          </a:p>
          <a:p>
            <a:pPr indent="0" lvl="1" marL="45720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What about </a:t>
            </a:r>
            <a:r>
              <a:rPr b="1" i="0" lang="en-US" sz="1200" u="none" cap="none" strike="noStrike">
                <a:solidFill>
                  <a:schemeClr val="dk1"/>
                </a:solidFill>
                <a:latin typeface="Calibri"/>
                <a:ea typeface="Calibri"/>
                <a:cs typeface="Calibri"/>
                <a:sym typeface="Calibri"/>
              </a:rPr>
              <a:t>Application delivery today</a:t>
            </a:r>
            <a:r>
              <a:rPr b="0" i="0" lang="en-US" sz="1200" u="none" cap="none" strike="noStrike">
                <a:solidFill>
                  <a:schemeClr val="dk1"/>
                </a:solidFill>
                <a:latin typeface="Calibri"/>
                <a:ea typeface="Calibri"/>
                <a:cs typeface="Calibri"/>
                <a:sym typeface="Calibri"/>
              </a:rPr>
              <a:t>: </a:t>
            </a:r>
          </a:p>
          <a:p>
            <a:pPr indent="0" lvl="2" marL="91440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application is a l</a:t>
            </a:r>
            <a:r>
              <a:rPr b="1" i="0" lang="en-US" sz="1200" u="none" cap="none" strike="noStrike">
                <a:solidFill>
                  <a:schemeClr val="dk1"/>
                </a:solidFill>
                <a:latin typeface="Calibri"/>
                <a:ea typeface="Calibri"/>
                <a:cs typeface="Calibri"/>
                <a:sym typeface="Calibri"/>
              </a:rPr>
              <a:t>oosely coupled composition of services</a:t>
            </a:r>
            <a:r>
              <a:rPr b="0" i="0" lang="en-US" sz="1200" u="none" cap="none" strike="noStrike">
                <a:solidFill>
                  <a:schemeClr val="dk1"/>
                </a:solidFill>
                <a:latin typeface="Calibri"/>
                <a:ea typeface="Calibri"/>
                <a:cs typeface="Calibri"/>
                <a:sym typeface="Calibri"/>
              </a:rPr>
              <a:t> where each service has its own </a:t>
            </a:r>
            <a:r>
              <a:rPr b="1" i="0" lang="en-US" sz="1200" u="none" cap="none" strike="noStrike">
                <a:solidFill>
                  <a:schemeClr val="dk1"/>
                </a:solidFill>
                <a:latin typeface="Calibri"/>
                <a:ea typeface="Calibri"/>
                <a:cs typeface="Calibri"/>
                <a:sym typeface="Calibri"/>
              </a:rPr>
              <a:t>independent software cycle</a:t>
            </a:r>
            <a:r>
              <a:rPr b="0" i="0" lang="en-US" sz="1200" u="none" cap="none" strike="noStrike">
                <a:solidFill>
                  <a:schemeClr val="dk1"/>
                </a:solidFill>
                <a:latin typeface="Calibri"/>
                <a:ea typeface="Calibri"/>
                <a:cs typeface="Calibri"/>
                <a:sym typeface="Calibri"/>
              </a:rPr>
              <a:t>. More people are shifting to microservices because it's an organizational optimization. It gives development teams flexibility to work on the pieces that are changing at their own pace and just ship them w/o a bunch of synchronization.</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&lt;click&gt;Software development now is iterative and incremental with </a:t>
            </a:r>
            <a:r>
              <a:rPr b="1" i="0" lang="en-US" sz="1200" u="none" cap="none" strike="noStrike">
                <a:solidFill>
                  <a:schemeClr val="dk1"/>
                </a:solidFill>
                <a:latin typeface="Calibri"/>
                <a:ea typeface="Calibri"/>
                <a:cs typeface="Calibri"/>
                <a:sym typeface="Calibri"/>
              </a:rPr>
              <a:t>short, but frequent development cycles</a:t>
            </a:r>
            <a:r>
              <a:rPr b="0" i="0" lang="en-US" sz="1200" u="none" cap="none" strike="noStrike">
                <a:solidFill>
                  <a:schemeClr val="dk1"/>
                </a:solidFill>
                <a:latin typeface="Calibri"/>
                <a:ea typeface="Calibri"/>
                <a:cs typeface="Calibri"/>
                <a:sym typeface="Calibri"/>
              </a:rPr>
              <a:t> injected with constant customer feedback </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&lt;click&gt; </a:t>
            </a:r>
            <a:r>
              <a:rPr b="1" i="0" lang="en-US" sz="1200" u="none" cap="none" strike="noStrike">
                <a:solidFill>
                  <a:schemeClr val="dk1"/>
                </a:solidFill>
                <a:latin typeface="Calibri"/>
                <a:ea typeface="Calibri"/>
                <a:cs typeface="Calibri"/>
                <a:sym typeface="Calibri"/>
              </a:rPr>
              <a:t>the primary abstraction layer is raised above infrastructure constructs.  </a:t>
            </a:r>
            <a:r>
              <a:rPr b="0" i="0" lang="en-US" sz="1200" u="none" cap="none" strike="noStrike">
                <a:solidFill>
                  <a:schemeClr val="dk1"/>
                </a:solidFill>
                <a:latin typeface="Calibri"/>
                <a:ea typeface="Calibri"/>
                <a:cs typeface="Calibri"/>
                <a:sym typeface="Calibri"/>
              </a:rPr>
              <a:t>Rather than using API to create virtual infrastructure, applying various forms of configuration management and automation to enable our applications and supporting services,  we are now </a:t>
            </a:r>
            <a:r>
              <a:rPr b="1" i="0" lang="en-US" sz="1200" u="none" cap="none" strike="noStrike">
                <a:solidFill>
                  <a:schemeClr val="dk1"/>
                </a:solidFill>
                <a:latin typeface="Calibri"/>
                <a:ea typeface="Calibri"/>
                <a:cs typeface="Calibri"/>
                <a:sym typeface="Calibri"/>
              </a:rPr>
              <a:t>using abstractions that allow us to think in terms of just applications and backing services. </a:t>
            </a:r>
            <a:r>
              <a:rPr b="0" i="0" lang="en-US" sz="1200" u="none" cap="none" strike="noStrike">
                <a:solidFill>
                  <a:schemeClr val="dk1"/>
                </a:solidFill>
                <a:latin typeface="Calibri"/>
                <a:ea typeface="Calibri"/>
                <a:cs typeface="Calibri"/>
                <a:sym typeface="Calibri"/>
              </a:rPr>
              <a:t>This lets us treat the underlying infrastructure as “</a:t>
            </a:r>
            <a:r>
              <a:rPr b="1" i="0" lang="en-US" sz="1200" u="none" cap="none" strike="noStrike">
                <a:solidFill>
                  <a:schemeClr val="dk1"/>
                </a:solidFill>
                <a:latin typeface="Calibri"/>
                <a:ea typeface="Calibri"/>
                <a:cs typeface="Calibri"/>
                <a:sym typeface="Calibri"/>
              </a:rPr>
              <a:t>disposable</a:t>
            </a:r>
            <a:r>
              <a:rPr b="0" i="0" lang="en-US" sz="1200" u="none" cap="none" strike="noStrike">
                <a:solidFill>
                  <a:schemeClr val="dk1"/>
                </a:solidFill>
                <a:latin typeface="Calibri"/>
                <a:ea typeface="Calibri"/>
                <a:cs typeface="Calibri"/>
                <a:sym typeface="Calibri"/>
              </a:rPr>
              <a:t>” because the entire stack from the app down to the OS is being version controlled and can be </a:t>
            </a:r>
            <a:r>
              <a:rPr b="1" i="0" lang="en-US" sz="1200" u="none" cap="none" strike="noStrike">
                <a:solidFill>
                  <a:schemeClr val="dk1"/>
                </a:solidFill>
                <a:latin typeface="Calibri"/>
                <a:ea typeface="Calibri"/>
                <a:cs typeface="Calibri"/>
                <a:sym typeface="Calibri"/>
              </a:rPr>
              <a:t>duplicated or reversed easily</a:t>
            </a:r>
            <a:r>
              <a:rPr b="0" i="0" lang="en-US" sz="1200" u="none" cap="none" strike="noStrike">
                <a:solidFill>
                  <a:schemeClr val="dk1"/>
                </a:solidFill>
                <a:latin typeface="Calibri"/>
                <a:ea typeface="Calibri"/>
                <a:cs typeface="Calibri"/>
                <a:sym typeface="Calibri"/>
              </a:rPr>
              <a:t>.  </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&lt;click&gt;The risk to production systems is reduced and the </a:t>
            </a:r>
            <a:r>
              <a:rPr b="1" i="0" lang="en-US" sz="1200" u="none" cap="none" strike="noStrike">
                <a:solidFill>
                  <a:schemeClr val="dk1"/>
                </a:solidFill>
                <a:latin typeface="Calibri"/>
                <a:ea typeface="Calibri"/>
                <a:cs typeface="Calibri"/>
                <a:sym typeface="Calibri"/>
              </a:rPr>
              <a:t>strong separation between Dev and Ops teams changes to one of organized collaboration,</a:t>
            </a:r>
            <a:r>
              <a:rPr b="0" i="0" lang="en-US" sz="1200" u="none" cap="none" strike="noStrike">
                <a:solidFill>
                  <a:schemeClr val="dk1"/>
                </a:solidFill>
                <a:latin typeface="Calibri"/>
                <a:ea typeface="Calibri"/>
                <a:cs typeface="Calibri"/>
                <a:sym typeface="Calibri"/>
              </a:rPr>
              <a:t> where they get code to staging and </a:t>
            </a:r>
            <a:r>
              <a:rPr b="1" i="0" lang="en-US" sz="1200" u="none" cap="none" strike="noStrike">
                <a:solidFill>
                  <a:schemeClr val="dk1"/>
                </a:solidFill>
                <a:latin typeface="Calibri"/>
                <a:ea typeface="Calibri"/>
                <a:cs typeface="Calibri"/>
                <a:sym typeface="Calibri"/>
              </a:rPr>
              <a:t>production several times a day</a:t>
            </a: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distribute deployment risk across many smaller releases.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&lt;click&gt;And once your app is deployed, the operational concerns  of Patching, updating, and change management rely on automated orchestration of infra that was previously hand crafted. Ops is </a:t>
            </a:r>
            <a:r>
              <a:rPr b="1" i="0" lang="en-US" sz="1200" u="none" cap="none" strike="noStrike">
                <a:solidFill>
                  <a:schemeClr val="dk1"/>
                </a:solidFill>
                <a:latin typeface="Calibri"/>
                <a:ea typeface="Calibri"/>
                <a:cs typeface="Calibri"/>
                <a:sym typeface="Calibri"/>
              </a:rPr>
              <a:t>no longer managing servers, you’re managing services.</a:t>
            </a: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2" marL="91440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75" name="Shape 27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47" name="Shape 847"/>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And finally,  automation’s goal is to ship comprehensive cloud services not ad-hoc automation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848" name="Shape 84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Shape 8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95" name="Shape 89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Pivotal Elastic Runtime is actually one of the </a:t>
            </a:r>
            <a:r>
              <a:rPr b="1" i="0" lang="en-US" sz="1200" u="none" cap="none" strike="noStrike">
                <a:solidFill>
                  <a:schemeClr val="dk1"/>
                </a:solidFill>
                <a:latin typeface="Calibri"/>
                <a:ea typeface="Calibri"/>
                <a:cs typeface="Calibri"/>
                <a:sym typeface="Calibri"/>
              </a:rPr>
              <a:t>most mature linux container scheduling environments </a:t>
            </a:r>
            <a:r>
              <a:rPr b="0" i="0" lang="en-US" sz="1200" u="none" cap="none" strike="noStrike">
                <a:solidFill>
                  <a:schemeClr val="dk1"/>
                </a:solidFill>
                <a:latin typeface="Calibri"/>
                <a:ea typeface="Calibri"/>
                <a:cs typeface="Calibri"/>
                <a:sym typeface="Calibri"/>
              </a:rPr>
              <a:t>in the world.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896" name="Shape 896"/>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Shape 9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46" name="Shape 946"/>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platform distributes new work as it arrives and uses a pretty sophisticated process. A sophisticated algorithm balances application processes over the virtual machines and an Auction determines which processes should be allocated to which VMs while optimizing for application availability and resilience.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947" name="Shape 947"/>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Shape 10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04" name="Shape 100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platform monitors the applications, and if any of them </a:t>
            </a:r>
            <a:r>
              <a:rPr b="1" i="0" lang="en-US" sz="1200" u="none" cap="none" strike="noStrike">
                <a:solidFill>
                  <a:schemeClr val="dk1"/>
                </a:solidFill>
                <a:latin typeface="Calibri"/>
                <a:ea typeface="Calibri"/>
                <a:cs typeface="Calibri"/>
                <a:sym typeface="Calibri"/>
              </a:rPr>
              <a:t>crash, they get restarted and rebalanced</a:t>
            </a:r>
            <a:r>
              <a:rPr b="0" i="0" lang="en-US" sz="1200" u="none" cap="none" strike="noStrike">
                <a:solidFill>
                  <a:schemeClr val="dk1"/>
                </a:solidFill>
                <a:latin typeface="Calibri"/>
                <a:ea typeface="Calibri"/>
                <a:cs typeface="Calibri"/>
                <a:sym typeface="Calibri"/>
              </a:rPr>
              <a:t> across available capacity. </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&lt;CLICK&gt;And as mentioned before the platform attempts to revive the VMs. None of this requires human intervention.  (animation that shows this)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05" name="Shape 100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Shape 10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65" name="Shape 1065"/>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 dotted line you see is the marketecture for a container. With PCF, the platform operator has push button control of the full s/w stack.</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The app itself can be updated using BG deploys  (Explained below)</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The App Runtimes can be updated the same way. We talked about buildpacks a little earlier in relation to how they automatically determine what runtime resources are called on by the platform to deploy the app. </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The buildpacks that we provide with the platform are constantly updated by Pivotal with the latest security fixes</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Applying a patch or upgrading a buildpack is done by the operator with a single command. </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The changes are applied to the app instance at the next cf push. </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The user traffic can then seamlessly transition to the new app instance using blue-green method as usual.</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And finally, operating system patches and upgrades are applied via what we call rolling canary deploys that are done “in flight” across batches of VMs until the update has permeated the whole system.</a:t>
            </a:r>
          </a:p>
          <a:p>
            <a:pPr indent="0" lvl="0" marL="0" marR="0" rtl="0" algn="l">
              <a:spcBef>
                <a:spcPts val="0"/>
              </a:spcBef>
              <a:buSzPct val="25000"/>
              <a:buNone/>
            </a:pPr>
            <a:r>
              <a:t/>
            </a:r>
            <a:endParaRPr b="0" i="1"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1" lang="en-US" sz="1200" u="none" cap="none" strike="noStrike">
                <a:solidFill>
                  <a:schemeClr val="dk1"/>
                </a:solidFill>
                <a:latin typeface="Calibri"/>
                <a:ea typeface="Calibri"/>
                <a:cs typeface="Calibri"/>
                <a:sym typeface="Calibri"/>
              </a:rPr>
              <a:t>{{</a:t>
            </a:r>
            <a:r>
              <a:rPr b="1" i="1" lang="en-US" sz="1200" u="none" cap="none" strike="noStrike">
                <a:solidFill>
                  <a:schemeClr val="dk1"/>
                </a:solidFill>
                <a:latin typeface="Calibri"/>
                <a:ea typeface="Calibri"/>
                <a:cs typeface="Calibri"/>
                <a:sym typeface="Calibri"/>
              </a:rPr>
              <a:t>Pivotal platform architects</a:t>
            </a:r>
            <a:r>
              <a:rPr b="0" i="1" lang="en-US" sz="1200" u="none" cap="none" strike="noStrike">
                <a:solidFill>
                  <a:schemeClr val="dk1"/>
                </a:solidFill>
                <a:latin typeface="Calibri"/>
                <a:ea typeface="Calibri"/>
                <a:cs typeface="Calibri"/>
                <a:sym typeface="Calibri"/>
              </a:rPr>
              <a:t> can extend the script and spend more time and detail on this image asking how their org reacts to CVEs like shell shock. They can go over in detail how we can update each layer w/o using this script}}</a:t>
            </a:r>
          </a:p>
          <a:p>
            <a:pPr indent="0" lvl="1" marL="45720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&lt;optional: If someone needs an explanation of blue green&gt;</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Blue-green deployment is a release technique that reduces downtime and risk by running two identical production environments called Blue and Green.</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At any time, only one of the environments is live, with the live environment serving all production traffic (e.g blue). And the updates are applied to the the one that is not live (green). </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With a single command, your incoming test traffic to “green” and if that works, eventually your live traffic from blue will be switched to green without the end user experiencing downtime due to the application update.</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Once 100% traffic is on green, you can take away blue or keep it around for a bit in case you need to rollback.</a:t>
            </a: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&lt;optional: If someone needs an explanation of canary&gt;</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When performing updates, PCF does things in batches. It allows you to specify a small number of VMs in the first batch to change.</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The first batch is called the canary. PCF redistributes the workloads in to others and runs the update. </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If the canary batch fail to upgrade then the deployment/change is halted. Your remaining VMs are unaffected and workloads still running. Your canary VMs are left as they are - probably broken in some way - ready for you to diagnose and fix.</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If the canaray passes, the updates rolls through.  Each time  a subset of VMs is taken and updated the same way until all are done.</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The name comes from history. Miners carried caged canaries (birds) down into the mine tunnels with them. If dangerous gases such as carbon monoxide collected in the mine, the gases would kill the canary (which is anatomically very sensitive to poisons) before killing the miners, thus providing a warning to exit the tunnels immediately.</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http://stackoverflow.com/questions/16047306/how-is-docker-different-from-a-normal-virtual-machine</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66" name="Shape 1066"/>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Shape 1085"/>
          <p:cNvSpPr/>
          <p:nvPr>
            <p:ph idx="2" type="sldImg"/>
          </p:nvPr>
        </p:nvSpPr>
        <p:spPr>
          <a:xfrm>
            <a:off x="1606550" y="685800"/>
            <a:ext cx="3702050" cy="20828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86" name="Shape 1086"/>
          <p:cNvSpPr txBox="1"/>
          <p:nvPr>
            <p:ph idx="1" type="body"/>
          </p:nvPr>
        </p:nvSpPr>
        <p:spPr>
          <a:xfrm>
            <a:off x="295171" y="2972430"/>
            <a:ext cx="6267659" cy="5793719"/>
          </a:xfrm>
          <a:prstGeom prst="rect">
            <a:avLst/>
          </a:prstGeom>
          <a:noFill/>
          <a:ln>
            <a:noFill/>
          </a:ln>
        </p:spPr>
        <p:txBody>
          <a:bodyPr anchorCtr="0" anchor="t" bIns="0" lIns="0" rIns="0" wrap="square" tIns="0">
            <a:noAutofit/>
          </a:bodyPr>
          <a:lstStyle/>
          <a:p>
            <a:pPr indent="0" lvl="0" marL="0" marR="0" rtl="0" algn="l">
              <a:spcBef>
                <a:spcPts val="0"/>
              </a:spcBef>
              <a:spcAft>
                <a:spcPts val="0"/>
              </a:spcAft>
              <a:buSzPct val="25000"/>
              <a:buNone/>
            </a:pPr>
            <a:r>
              <a:rPr b="0" i="0" lang="en-US" sz="1100" u="none" cap="none" strike="noStrike">
                <a:solidFill>
                  <a:schemeClr val="dk1"/>
                </a:solidFill>
                <a:latin typeface="Calibri"/>
                <a:ea typeface="Calibri"/>
                <a:cs typeface="Calibri"/>
                <a:sym typeface="Calibri"/>
              </a:rPr>
              <a:t>This comes in pretty handy because there have been so many CVE’s lately. When the heartbleed virus hit, our customers took our patch and using canary deploys the fix ran itself across all the VMs under PCF in the data center. All they used was our GUI and 2 easy commands.  And one of their engineers actually tweeted their experience where it took 2 people a few days to apply the fix, whereas if they had used traditional tools, it could taken up to 2 years to get it all. </a:t>
            </a:r>
          </a:p>
          <a:p>
            <a:pPr indent="0" lvl="0" marL="0" marR="0" rtl="0" algn="l">
              <a:spcBef>
                <a:spcPts val="1189"/>
              </a:spcBef>
              <a:spcAft>
                <a:spcPts val="0"/>
              </a:spcAft>
              <a:buSzPct val="25000"/>
              <a:buNone/>
            </a:pPr>
            <a:r>
              <a:t/>
            </a:r>
            <a:endParaRPr b="0" i="0" sz="1100" u="none" cap="none" strike="noStrike">
              <a:solidFill>
                <a:schemeClr val="dk1"/>
              </a:solidFill>
              <a:latin typeface="Verdana"/>
              <a:ea typeface="Verdana"/>
              <a:cs typeface="Verdana"/>
              <a:sym typeface="Verdana"/>
            </a:endParaRPr>
          </a:p>
          <a:p>
            <a:pPr indent="0" lvl="0" marL="0" marR="0" rtl="0" algn="l">
              <a:spcBef>
                <a:spcPts val="1189"/>
              </a:spcBef>
              <a:spcAft>
                <a:spcPts val="0"/>
              </a:spcAft>
              <a:buSzPct val="25000"/>
              <a:buNone/>
            </a:pPr>
            <a:r>
              <a:rPr b="0" i="0" lang="en-US" sz="1100" u="none" cap="none" strike="noStrike">
                <a:solidFill>
                  <a:schemeClr val="dk1"/>
                </a:solidFill>
                <a:latin typeface="Verdana"/>
                <a:ea typeface="Verdana"/>
                <a:cs typeface="Verdana"/>
                <a:sym typeface="Verdana"/>
              </a:rPr>
              <a:t>And if devs were rolling their own Docker, without this kind of functionality, this could very quickly turn into a operational nightmare. (See below)</a:t>
            </a:r>
          </a:p>
          <a:p>
            <a:pPr indent="0" lvl="0" marL="0" marR="0" rtl="0" algn="l">
              <a:spcBef>
                <a:spcPts val="1189"/>
              </a:spcBef>
              <a:spcAft>
                <a:spcPts val="0"/>
              </a:spcAft>
              <a:buSzPct val="25000"/>
              <a:buNone/>
            </a:pPr>
            <a:r>
              <a:t/>
            </a:r>
            <a:endParaRPr b="0" i="0" sz="1100" u="none" cap="none" strike="noStrike">
              <a:solidFill>
                <a:schemeClr val="dk1"/>
              </a:solidFill>
              <a:latin typeface="Verdana"/>
              <a:ea typeface="Verdana"/>
              <a:cs typeface="Verdana"/>
              <a:sym typeface="Verdana"/>
            </a:endParaRPr>
          </a:p>
          <a:p>
            <a:pPr indent="0" lvl="0" marL="0" marR="0" rtl="0" algn="l">
              <a:spcBef>
                <a:spcPts val="1189"/>
              </a:spcBef>
              <a:spcAft>
                <a:spcPts val="0"/>
              </a:spcAft>
              <a:buSzPct val="25000"/>
              <a:buNone/>
            </a:pPr>
            <a:r>
              <a:rPr b="0" i="0" lang="en-US" sz="1100" u="none" cap="none" strike="noStrike">
                <a:solidFill>
                  <a:schemeClr val="dk1"/>
                </a:solidFill>
                <a:latin typeface="Verdana"/>
                <a:ea typeface="Verdana"/>
                <a:cs typeface="Verdana"/>
                <a:sym typeface="Verdana"/>
              </a:rPr>
              <a:t>====== Optional talk track===============</a:t>
            </a:r>
          </a:p>
          <a:p>
            <a:pPr indent="0" lvl="0" marL="0" marR="0" rtl="0" algn="l">
              <a:lnSpc>
                <a:spcPct val="100000"/>
              </a:lnSpc>
              <a:spcBef>
                <a:spcPts val="1189"/>
              </a:spcBef>
              <a:spcAft>
                <a:spcPts val="0"/>
              </a:spcAft>
              <a:buClr>
                <a:schemeClr val="dk1"/>
              </a:buClr>
              <a:buSzPct val="25000"/>
              <a:buFont typeface="Verdana"/>
              <a:buNone/>
            </a:pPr>
            <a:r>
              <a:rPr b="0" i="0" lang="en-US" sz="1100" u="none" cap="none" strike="noStrike">
                <a:solidFill>
                  <a:schemeClr val="dk1"/>
                </a:solidFill>
                <a:latin typeface="Verdana"/>
                <a:ea typeface="Verdana"/>
                <a:cs typeface="Verdana"/>
                <a:sym typeface="Verdana"/>
              </a:rPr>
              <a:t>Fun Trivia: </a:t>
            </a:r>
            <a:r>
              <a:rPr b="0" i="0" lang="en-US" sz="1100" u="none" cap="none" strike="noStrike">
                <a:solidFill>
                  <a:schemeClr val="dk1"/>
                </a:solidFill>
                <a:latin typeface="Calibri"/>
                <a:ea typeface="Calibri"/>
                <a:cs typeface="Calibri"/>
                <a:sym typeface="Calibri"/>
              </a:rPr>
              <a:t>Over 30% of all official images on the Docker hub contain high priority security vulnerabilities. This stat increases to 70% when you consider the medium priority secure vulnerabilities. PCF provides choice between deploying pre-built images or creating the container “just in time” using buildpacks. The buildpacks approach reduces customer risk by providing a controlled approach to the contents of the container and minimizing the effort required to patch the OS and language level CVEs.</a:t>
            </a:r>
          </a:p>
          <a:p>
            <a:pPr indent="0" lvl="0" marL="0" marR="0" rtl="0" algn="l">
              <a:spcBef>
                <a:spcPts val="1189"/>
              </a:spcBef>
              <a:buSzPct val="25000"/>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Shape 10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95" name="Shape 109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Our founding CEO Paul Maritz has said “Cloud is about how computing is done, not where”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Our whole system was architected taking a cloud agnostic view of platform operations with one tool chain to “rule them all”. This is what led to the creation of one of the coolest components of Cloud Foundry  - CF BOSH.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We’re showing a very high level marketecture here of something that’s actually pretty complex and involved.</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 CPI or the cloud provider interface serves as the IaaS abstraction layer</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 BOSH Director is the core orchestrating component and controls the creation and deletion of VMs, disks, &amp; networks via the CPI and BOSH agent.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 BOSH Agent takes instructions from the Director for its VM - like what are the packages to install,  what are the configurations to make for the kind of job its has to do i.e. run an app, a service, or a platform component.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With most Pivotal customers, their operators interact and leverage BOSH capabilities via the Ops Manager that we spoke about earlier. Ops manager deploys and manages PCF cross a variety of IaaS clouds in a very simple way, with pretty much the same experience across all of them for managing the resources for the platform and apps.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Shape 11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36" name="Shape 1136"/>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228600" lvl="0" marL="2286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Our  API driven cloud integration is driving broad industry collaboration. </a:t>
            </a:r>
          </a:p>
          <a:p>
            <a:pPr indent="-228600" lvl="1" marL="6858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&lt;CLICK &gt; Cloud infrastructure providers like MSFT, GOOG, VMW have in-house engineers that drive integration with CF and are contributing to the CPIs for their products.</a:t>
            </a:r>
          </a:p>
          <a:p>
            <a:pPr indent="-228600" lvl="0" marL="2286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These Open standards are enabling operators to migrate apps between any prevalent cloud (i.e. VMware vSphere, OpenStack, Azure and Amazon Web Services).</a:t>
            </a:r>
          </a:p>
          <a:p>
            <a:pPr indent="-228600" lvl="0" marL="2286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We also have our partner offerings with turnkey PCF installations like Cisco Metapod and Centurylink and EMC Native Hybrid Cloud. </a:t>
            </a:r>
          </a:p>
          <a:p>
            <a:pPr indent="-228600" lvl="0" marL="2286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This gives IT organizations unprecedented “write once, deploy anywhere” flexibility on their choice of infrastructure to </a:t>
            </a:r>
          </a:p>
          <a:p>
            <a:pPr indent="-228600" lvl="1" marL="6858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Account for regulatory &amp; data sovereignty requirements</a:t>
            </a:r>
          </a:p>
          <a:p>
            <a:pPr indent="-228600" lvl="1" marL="6858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Take advantage of new features and pricing without needing to refactor or rebuild applications.</a:t>
            </a:r>
          </a:p>
          <a:p>
            <a:pPr indent="-228600" lvl="0" marL="2286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&lt;CLICK&gt;Enterprises can also access an API identical platform managed by Pivotal called Pivotal Web Services</a:t>
            </a:r>
          </a:p>
          <a:p>
            <a:pPr indent="-228600" lvl="1" marL="6858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at ZERO additional cost. The fact that we’re giving away this service is a testament to how efficiently we run our platform. Our cloud platform team runs ~25000 containers with just 4 people.</a:t>
            </a:r>
          </a:p>
          <a:p>
            <a:pPr indent="-228600" lvl="1" marL="6858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Many of our customers use this service to gain immediate value from their purchase of PCF  while they identify and establish resources for their own cloud infrastructure deployment </a:t>
            </a:r>
          </a:p>
          <a:p>
            <a:pPr indent="-228600" lvl="1" marL="6858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This provides IT with a convenient option to on-ramp time-bound apps quickly, with the comfort of knowing that there is a clear path for those applications to an IT-administered environment in the future.</a:t>
            </a:r>
          </a:p>
          <a:p>
            <a:pPr indent="-228600" lvl="1" marL="685800" marR="0" rtl="0" algn="l">
              <a:spcBef>
                <a:spcPts val="0"/>
              </a:spcBef>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The comprehensive enterprise support that we provide to PCF customers,  will be extended to their use of this platform as well. We have quite a few customer that take advantage of PWS – the likes of Sundance film festival, CNN, and Mercedes connected car</a:t>
            </a:r>
          </a:p>
          <a:p>
            <a:pPr indent="-228600" lvl="1" marL="685800" marR="0" rtl="0" algn="l">
              <a:spcBef>
                <a:spcPts val="0"/>
              </a:spcBef>
              <a:buClr>
                <a:schemeClr val="dk1"/>
              </a:buClr>
              <a:buSzPct val="100000"/>
              <a:buFont typeface="Calibri"/>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buClr>
                <a:schemeClr val="dk1"/>
              </a:buClr>
              <a:buSzPct val="25000"/>
              <a:buFont typeface="Calibri"/>
              <a:buNone/>
            </a:pPr>
            <a:r>
              <a:rPr b="0" i="0" lang="en-US" sz="1200" u="none" cap="none" strike="noStrike">
                <a:solidFill>
                  <a:schemeClr val="dk1"/>
                </a:solidFill>
                <a:latin typeface="Calibri"/>
                <a:ea typeface="Calibri"/>
                <a:cs typeface="Calibri"/>
                <a:sym typeface="Calibri"/>
              </a:rPr>
              <a:t>So, you as IT operators have lots of choices and flexibility on your cloud strategy and you can pass this flexibility on to your development counterparts without impacting their productivity.</a:t>
            </a:r>
          </a:p>
        </p:txBody>
      </p:sp>
      <p:sp>
        <p:nvSpPr>
          <p:cNvPr id="1137" name="Shape 1137"/>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Shape 11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163" name="Shape 11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64" name="Shape 1164"/>
          <p:cNvSpPr txBox="1"/>
          <p:nvPr>
            <p:ph idx="12" type="sldNum"/>
          </p:nvPr>
        </p:nvSpPr>
        <p:spPr>
          <a:xfrm>
            <a:off x="3884613" y="8685213"/>
            <a:ext cx="2971800" cy="4572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Shape 11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72" name="Shape 117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4" name="Shape 32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&lt;Image is an animation&gt;</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This comprehensive shift in the model for App Delivery is what the industry is calling </a:t>
            </a:r>
            <a:r>
              <a:rPr b="1" i="0" lang="en-US" sz="1200" u="none" cap="none" strike="noStrike">
                <a:solidFill>
                  <a:schemeClr val="dk1"/>
                </a:solidFill>
                <a:latin typeface="Calibri"/>
                <a:ea typeface="Calibri"/>
                <a:cs typeface="Calibri"/>
                <a:sym typeface="Calibri"/>
              </a:rPr>
              <a:t>Cloud Native. </a:t>
            </a:r>
            <a:r>
              <a:rPr b="0" i="0" lang="en-US" sz="1200" u="none" cap="none" strike="noStrike">
                <a:solidFill>
                  <a:schemeClr val="dk1"/>
                </a:solidFill>
                <a:latin typeface="Calibri"/>
                <a:ea typeface="Calibri"/>
                <a:cs typeface="Calibri"/>
                <a:sym typeface="Calibri"/>
              </a:rPr>
              <a:t>Cloud Native is an advanced combination of </a:t>
            </a:r>
            <a:r>
              <a:rPr b="1" i="0" lang="en-US" sz="1200" u="none" cap="none" strike="noStrike">
                <a:solidFill>
                  <a:schemeClr val="dk1"/>
                </a:solidFill>
                <a:latin typeface="Calibri"/>
                <a:ea typeface="Calibri"/>
                <a:cs typeface="Calibri"/>
                <a:sym typeface="Calibri"/>
              </a:rPr>
              <a:t>devops, microservices and continuous delivery practiced with the goal of shipping more resilient software, faster. </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To efficiently handle the operational impact of the cloud native delivery models, the</a:t>
            </a:r>
            <a:r>
              <a:rPr b="1" i="0" lang="en-US" sz="1200" u="none" cap="none" strike="noStrike">
                <a:solidFill>
                  <a:schemeClr val="dk1"/>
                </a:solidFill>
                <a:latin typeface="Calibri"/>
                <a:ea typeface="Calibri"/>
                <a:cs typeface="Calibri"/>
                <a:sym typeface="Calibri"/>
              </a:rPr>
              <a:t> technology to support the practices becomes the critical piece</a:t>
            </a:r>
            <a:r>
              <a:rPr b="0" i="0" lang="en-US" sz="1200" u="none" cap="none" strike="noStrike">
                <a:solidFill>
                  <a:schemeClr val="dk1"/>
                </a:solidFill>
                <a:latin typeface="Calibri"/>
                <a:ea typeface="Calibri"/>
                <a:cs typeface="Calibri"/>
                <a:sym typeface="Calibri"/>
              </a:rPr>
              <a:t>. More and more operational decision making and activity that required human intervention is being programmatically driven into the platform.</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The platform</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Helps teams</a:t>
            </a:r>
            <a:r>
              <a:rPr b="1" i="0" lang="en-US" sz="1200" u="none" cap="none" strike="noStrike">
                <a:solidFill>
                  <a:schemeClr val="dk1"/>
                </a:solidFill>
                <a:latin typeface="Calibri"/>
                <a:ea typeface="Calibri"/>
                <a:cs typeface="Calibri"/>
                <a:sym typeface="Calibri"/>
              </a:rPr>
              <a:t> adopt the architectural and operational changes</a:t>
            </a:r>
            <a:r>
              <a:rPr b="0" i="0" lang="en-US" sz="1200" u="none" cap="none" strike="noStrike">
                <a:solidFill>
                  <a:schemeClr val="dk1"/>
                </a:solidFill>
                <a:latin typeface="Calibri"/>
                <a:ea typeface="Calibri"/>
                <a:cs typeface="Calibri"/>
                <a:sym typeface="Calibri"/>
              </a:rPr>
              <a:t> required to be shipping functionality continuously (</a:t>
            </a:r>
            <a:r>
              <a:rPr b="0" i="1" lang="en-US" sz="1200" u="none" cap="none" strike="noStrike">
                <a:solidFill>
                  <a:schemeClr val="dk1"/>
                </a:solidFill>
                <a:latin typeface="Calibri"/>
                <a:ea typeface="Calibri"/>
                <a:cs typeface="Calibri"/>
                <a:sym typeface="Calibri"/>
              </a:rPr>
              <a:t>purple</a:t>
            </a:r>
            <a:r>
              <a:rPr b="0" i="0" lang="en-US" sz="1200" u="none" cap="none" strike="noStrike">
                <a:solidFill>
                  <a:schemeClr val="dk1"/>
                </a:solidFill>
                <a:latin typeface="Calibri"/>
                <a:ea typeface="Calibri"/>
                <a:cs typeface="Calibri"/>
                <a:sym typeface="Calibri"/>
              </a:rPr>
              <a:t>)</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Its also a DevOps culture enabler. CNP makes </a:t>
            </a:r>
            <a:r>
              <a:rPr b="1" i="0" lang="en-US" sz="1200" u="none" cap="none" strike="noStrike">
                <a:solidFill>
                  <a:schemeClr val="dk1"/>
                </a:solidFill>
                <a:latin typeface="Calibri"/>
                <a:ea typeface="Calibri"/>
                <a:cs typeface="Calibri"/>
                <a:sym typeface="Calibri"/>
              </a:rPr>
              <a:t>doing the right thing the easy thing</a:t>
            </a:r>
            <a:r>
              <a:rPr b="0" i="0" lang="en-US" sz="1200" u="none" cap="none" strike="noStrike">
                <a:solidFill>
                  <a:schemeClr val="dk1"/>
                </a:solidFill>
                <a:latin typeface="Calibri"/>
                <a:ea typeface="Calibri"/>
                <a:cs typeface="Calibri"/>
                <a:sym typeface="Calibri"/>
              </a:rPr>
              <a:t>, repeatedly and consistently (</a:t>
            </a:r>
            <a:r>
              <a:rPr b="0" i="1" lang="en-US" sz="1200" u="none" cap="none" strike="noStrike">
                <a:solidFill>
                  <a:schemeClr val="dk1"/>
                </a:solidFill>
                <a:latin typeface="Calibri"/>
                <a:ea typeface="Calibri"/>
                <a:cs typeface="Calibri"/>
                <a:sym typeface="Calibri"/>
              </a:rPr>
              <a:t>gray</a:t>
            </a:r>
            <a:r>
              <a:rPr b="0" i="0" lang="en-US" sz="1200" u="none" cap="none" strike="noStrike">
                <a:solidFill>
                  <a:schemeClr val="dk1"/>
                </a:solidFill>
                <a:latin typeface="Calibri"/>
                <a:ea typeface="Calibri"/>
                <a:cs typeface="Calibri"/>
                <a:sym typeface="Calibri"/>
              </a:rPr>
              <a:t> + </a:t>
            </a:r>
            <a:r>
              <a:rPr b="0" i="1" lang="en-US" sz="1200" u="none" cap="none" strike="noStrike">
                <a:solidFill>
                  <a:schemeClr val="dk1"/>
                </a:solidFill>
                <a:latin typeface="Calibri"/>
                <a:ea typeface="Calibri"/>
                <a:cs typeface="Calibri"/>
                <a:sym typeface="Calibri"/>
              </a:rPr>
              <a:t>straight arrows</a:t>
            </a:r>
            <a:r>
              <a:rPr b="0" i="0" lang="en-US" sz="1200" u="none" cap="none" strike="noStrike">
                <a:solidFill>
                  <a:schemeClr val="dk1"/>
                </a:solidFill>
                <a:latin typeface="Calibri"/>
                <a:ea typeface="Calibri"/>
                <a:cs typeface="Calibri"/>
                <a:sym typeface="Calibri"/>
              </a:rPr>
              <a:t>)</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It becomes the </a:t>
            </a:r>
            <a:r>
              <a:rPr b="1" i="0" lang="en-US" sz="1200" u="none" cap="none" strike="noStrike">
                <a:solidFill>
                  <a:schemeClr val="dk1"/>
                </a:solidFill>
                <a:latin typeface="Calibri"/>
                <a:ea typeface="Calibri"/>
                <a:cs typeface="Calibri"/>
                <a:sym typeface="Calibri"/>
              </a:rPr>
              <a:t>natural framework/contract between the teams (</a:t>
            </a:r>
            <a:r>
              <a:rPr b="0" i="1" lang="en-US" sz="1200" u="none" cap="none" strike="noStrike">
                <a:solidFill>
                  <a:schemeClr val="dk1"/>
                </a:solidFill>
                <a:latin typeface="Calibri"/>
                <a:ea typeface="Calibri"/>
                <a:cs typeface="Calibri"/>
                <a:sym typeface="Calibri"/>
              </a:rPr>
              <a:t>2 people</a:t>
            </a:r>
            <a:r>
              <a:rPr b="1" i="0" lang="en-US" sz="1200" u="none" cap="none" strike="noStrike">
                <a:solidFill>
                  <a:schemeClr val="dk1"/>
                </a:solidFill>
                <a:latin typeface="Calibri"/>
                <a:ea typeface="Calibri"/>
                <a:cs typeface="Calibri"/>
                <a:sym typeface="Calibri"/>
              </a:rPr>
              <a:t>), the app, the runtime &amp; infrastructure</a:t>
            </a:r>
            <a:r>
              <a:rPr b="0" i="0" lang="en-US" sz="1200" u="none" cap="none" strike="noStrike">
                <a:solidFill>
                  <a:schemeClr val="dk1"/>
                </a:solidFill>
                <a:latin typeface="Calibri"/>
                <a:ea typeface="Calibri"/>
                <a:cs typeface="Calibri"/>
                <a:sym typeface="Calibri"/>
              </a:rPr>
              <a:t> facilitating the </a:t>
            </a:r>
            <a:r>
              <a:rPr b="1" i="0" lang="en-US" sz="1200" u="none" cap="none" strike="noStrike">
                <a:solidFill>
                  <a:schemeClr val="dk1"/>
                </a:solidFill>
                <a:latin typeface="Calibri"/>
                <a:ea typeface="Calibri"/>
                <a:cs typeface="Calibri"/>
                <a:sym typeface="Calibri"/>
              </a:rPr>
              <a:t>shared tools, processes, vocabulary </a:t>
            </a:r>
            <a:r>
              <a:rPr b="0" i="0" lang="en-US" sz="1200" u="none" cap="none" strike="noStrike">
                <a:solidFill>
                  <a:schemeClr val="dk1"/>
                </a:solidFill>
                <a:latin typeface="Calibri"/>
                <a:ea typeface="Calibri"/>
                <a:cs typeface="Calibri"/>
                <a:sym typeface="Calibri"/>
              </a:rPr>
              <a:t>that simplify collaboration between Dev and Ops (DevOps)</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So that an idea in the morning can be in the product by evening</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25" name="Shape 32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Shape 12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9" name="Shape 120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SzPct val="25000"/>
              <a:buNone/>
            </a:pPr>
            <a:r>
              <a:t/>
            </a:r>
            <a:endParaRPr sz="1200">
              <a:solidFill>
                <a:schemeClr val="dk1"/>
              </a:solidFill>
            </a:endParaRPr>
          </a:p>
          <a:p>
            <a:pPr indent="0" lvl="0" marL="0" marR="0" rtl="0" algn="l">
              <a:spcBef>
                <a:spcPts val="0"/>
              </a:spcBef>
              <a:buSzPct val="25000"/>
              <a:buNone/>
            </a:pPr>
            <a:r>
              <a:t/>
            </a:r>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Shape 13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04" name="Shape 130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305" name="Shape 130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Shape 13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312" name="Shape 13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Shape 13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17" name="Shape 1317"/>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i="1" lang="en-US" sz="1200" u="none" cap="none" strike="noStrike">
                <a:solidFill>
                  <a:schemeClr val="dk1"/>
                </a:solidFill>
                <a:latin typeface="Calibri"/>
                <a:ea typeface="Calibri"/>
                <a:cs typeface="Calibri"/>
                <a:sym typeface="Calibri"/>
              </a:rPr>
              <a:t>&lt;optional slide 1 of 2 for DIY discussion&gt;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I’d like to share a model with you that I hope illustrates the complexity of building your own platform of a similar capabilities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What we see here is a case study from my co-worker who helped his last </a:t>
            </a:r>
            <a:r>
              <a:rPr b="1" i="0" lang="en-US" sz="1200" u="none" cap="none" strike="noStrike">
                <a:solidFill>
                  <a:schemeClr val="dk1"/>
                </a:solidFill>
                <a:latin typeface="Calibri"/>
                <a:ea typeface="Calibri"/>
                <a:cs typeface="Calibri"/>
                <a:sym typeface="Calibri"/>
              </a:rPr>
              <a:t>company build their own platform</a:t>
            </a:r>
            <a:r>
              <a:rPr b="0" i="0" lang="en-US" sz="1200" u="none" cap="none" strike="noStrike">
                <a:solidFill>
                  <a:schemeClr val="dk1"/>
                </a:solidFill>
                <a:latin typeface="Calibri"/>
                <a:ea typeface="Calibri"/>
                <a:cs typeface="Calibri"/>
                <a:sym typeface="Calibri"/>
              </a:rPr>
              <a:t>. This is a retail company that was pulling together all the new and interesting technologies.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We’ve seen other cases with variations of these technologies, but we found they all conclude the same way -  platforms are difficult to build and require a significant investment.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For example, in this case, the team had to pull together </a:t>
            </a: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40+ technologies, both open source and proprietary.</a:t>
            </a:r>
            <a:r>
              <a:rPr b="0" i="0" lang="en-US" sz="1200" u="none" cap="none" strike="noStrike">
                <a:solidFill>
                  <a:schemeClr val="dk1"/>
                </a:solidFill>
                <a:latin typeface="Calibri"/>
                <a:ea typeface="Calibri"/>
                <a:cs typeface="Calibri"/>
                <a:sym typeface="Calibri"/>
              </a:rPr>
              <a:t> </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The </a:t>
            </a:r>
            <a:r>
              <a:rPr b="1" i="0" lang="en-US" sz="1200" u="none" cap="none" strike="noStrike">
                <a:solidFill>
                  <a:schemeClr val="dk1"/>
                </a:solidFill>
                <a:latin typeface="Calibri"/>
                <a:ea typeface="Calibri"/>
                <a:cs typeface="Calibri"/>
                <a:sym typeface="Calibri"/>
              </a:rPr>
              <a:t>team started at 10 people</a:t>
            </a:r>
            <a:r>
              <a:rPr b="0" i="0" lang="en-US" sz="1200" u="none" cap="none" strike="noStrike">
                <a:solidFill>
                  <a:schemeClr val="dk1"/>
                </a:solidFill>
                <a:latin typeface="Calibri"/>
                <a:ea typeface="Calibri"/>
                <a:cs typeface="Calibri"/>
                <a:sym typeface="Calibri"/>
              </a:rPr>
              <a:t> backed by </a:t>
            </a:r>
            <a:r>
              <a:rPr b="1" i="0" lang="en-US" sz="1200" u="none" cap="none" strike="noStrike">
                <a:solidFill>
                  <a:schemeClr val="dk1"/>
                </a:solidFill>
                <a:latin typeface="Calibri"/>
                <a:ea typeface="Calibri"/>
                <a:cs typeface="Calibri"/>
                <a:sym typeface="Calibri"/>
              </a:rPr>
              <a:t>a valid business case.</a:t>
            </a:r>
            <a:r>
              <a:rPr b="0" i="0" lang="en-US" sz="1200" u="none" cap="none" strike="noStrike">
                <a:solidFill>
                  <a:schemeClr val="dk1"/>
                </a:solidFill>
                <a:latin typeface="Calibri"/>
                <a:ea typeface="Calibri"/>
                <a:cs typeface="Calibri"/>
                <a:sym typeface="Calibri"/>
              </a:rPr>
              <a:t> </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And they soon found they had to</a:t>
            </a:r>
            <a:r>
              <a:rPr b="1" i="0" lang="en-US" sz="1200" u="none" cap="none" strike="noStrike">
                <a:solidFill>
                  <a:schemeClr val="dk1"/>
                </a:solidFill>
                <a:latin typeface="Calibri"/>
                <a:ea typeface="Calibri"/>
                <a:cs typeface="Calibri"/>
                <a:sym typeface="Calibri"/>
              </a:rPr>
              <a:t> add more technologies and more people.</a:t>
            </a:r>
            <a:r>
              <a:rPr b="0" i="0" lang="en-US" sz="1200" u="none" cap="none" strike="noStrike">
                <a:solidFill>
                  <a:schemeClr val="dk1"/>
                </a:solidFill>
                <a:latin typeface="Calibri"/>
                <a:ea typeface="Calibri"/>
                <a:cs typeface="Calibri"/>
                <a:sym typeface="Calibri"/>
              </a:rPr>
              <a:t> </a:t>
            </a: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18 months into it</a:t>
            </a:r>
            <a:r>
              <a:rPr b="0" i="0" lang="en-US" sz="1200" u="none" cap="none" strike="noStrike">
                <a:solidFill>
                  <a:schemeClr val="dk1"/>
                </a:solidFill>
                <a:latin typeface="Calibri"/>
                <a:ea typeface="Calibri"/>
                <a:cs typeface="Calibri"/>
                <a:sym typeface="Calibri"/>
              </a:rPr>
              <a:t> and  by the time my colleague left they had </a:t>
            </a:r>
            <a:r>
              <a:rPr b="1" i="0" lang="en-US" sz="1200" u="none" cap="none" strike="noStrike">
                <a:solidFill>
                  <a:schemeClr val="dk1"/>
                </a:solidFill>
                <a:latin typeface="Calibri"/>
                <a:ea typeface="Calibri"/>
                <a:cs typeface="Calibri"/>
                <a:sym typeface="Calibri"/>
              </a:rPr>
              <a:t>50+ engineers across 7 teams and it’s </a:t>
            </a: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taking about 7 million per year to support.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Source: Matt Walburn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318" name="Shape 131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Shape 13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24" name="Shape 132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i="1" lang="en-US" sz="1200" u="none" cap="none" strike="noStrike">
                <a:solidFill>
                  <a:schemeClr val="dk1"/>
                </a:solidFill>
                <a:latin typeface="Calibri"/>
                <a:ea typeface="Calibri"/>
                <a:cs typeface="Calibri"/>
                <a:sym typeface="Calibri"/>
              </a:rPr>
              <a:t>&lt;optional slide 2 of 2 for DIY discussion&gt;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Instead of stitching together tools from a broad range of categories that aren’t built to work well together, </a:t>
            </a: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Pivotal has done the work to provide a  defined set of services for both apps and ops teams</a:t>
            </a:r>
            <a:r>
              <a:rPr b="0" i="0" lang="en-US" sz="1200" u="none" cap="none" strike="noStrike">
                <a:solidFill>
                  <a:schemeClr val="dk1"/>
                </a:solidFill>
                <a:latin typeface="Calibri"/>
                <a:ea typeface="Calibri"/>
                <a:cs typeface="Calibri"/>
                <a:sym typeface="Calibri"/>
              </a:rPr>
              <a:t> that significantly </a:t>
            </a:r>
            <a:r>
              <a:rPr b="1" i="0" lang="en-US" sz="1200" u="none" cap="none" strike="noStrike">
                <a:solidFill>
                  <a:schemeClr val="dk1"/>
                </a:solidFill>
                <a:latin typeface="Calibri"/>
                <a:ea typeface="Calibri"/>
                <a:cs typeface="Calibri"/>
                <a:sym typeface="Calibri"/>
              </a:rPr>
              <a:t>reduce deployment time, risk and cost.</a:t>
            </a:r>
          </a:p>
          <a:p>
            <a:pPr indent="0" lvl="0" marL="0" marR="0" rtl="0" algn="l">
              <a:spcBef>
                <a:spcPts val="0"/>
              </a:spcBef>
              <a:buSzPct val="25000"/>
              <a:buNone/>
            </a:pPr>
            <a:r>
              <a:t/>
            </a:r>
            <a:endParaRPr b="1"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&lt;Please talk to Matt Walburn on talk track for this slide&gt;</a:t>
            </a:r>
          </a:p>
          <a:p>
            <a:pPr indent="0" lvl="0" marL="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 </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Source: Matt Walburn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325" name="Shape 132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Shape 13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32" name="Shape 1332"/>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How are we able to do this?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At the </a:t>
            </a:r>
            <a:r>
              <a:rPr b="1" i="0" lang="en-US" sz="1200" u="none" cap="none" strike="noStrike">
                <a:solidFill>
                  <a:schemeClr val="dk1"/>
                </a:solidFill>
                <a:latin typeface="Calibri"/>
                <a:ea typeface="Calibri"/>
                <a:cs typeface="Calibri"/>
                <a:sym typeface="Calibri"/>
              </a:rPr>
              <a:t>core of Pivotal Cloud Foundry platform is Cloud Foundry </a:t>
            </a:r>
            <a:r>
              <a:rPr b="0" i="0" lang="en-US" sz="1200" u="none" cap="none" strike="noStrike">
                <a:solidFill>
                  <a:schemeClr val="dk1"/>
                </a:solidFill>
                <a:latin typeface="Calibri"/>
                <a:ea typeface="Calibri"/>
                <a:cs typeface="Calibri"/>
                <a:sym typeface="Calibri"/>
              </a:rPr>
              <a:t>which is the leading open source cloud platform.</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It’s led by an open governance model with </a:t>
            </a:r>
            <a:r>
              <a:rPr b="1" i="0" lang="en-US" sz="1200" u="none" cap="none" strike="noStrike">
                <a:solidFill>
                  <a:schemeClr val="dk1"/>
                </a:solidFill>
                <a:latin typeface="Calibri"/>
                <a:ea typeface="Calibri"/>
                <a:cs typeface="Calibri"/>
                <a:sym typeface="Calibri"/>
              </a:rPr>
              <a:t>contribution from 50+ companies</a:t>
            </a:r>
            <a:r>
              <a:rPr b="0" i="0" lang="en-US" sz="1200" u="none" cap="none" strike="noStrike">
                <a:solidFill>
                  <a:schemeClr val="dk1"/>
                </a:solidFill>
                <a:latin typeface="Calibri"/>
                <a:ea typeface="Calibri"/>
                <a:cs typeface="Calibri"/>
                <a:sym typeface="Calibri"/>
              </a:rPr>
              <a:t> including </a:t>
            </a: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Pivotal, IBM, HP, as well as upstarts like Docker</a:t>
            </a:r>
            <a:r>
              <a:rPr b="0" i="0" lang="en-US" sz="1200" u="none" cap="none" strike="noStrike">
                <a:solidFill>
                  <a:schemeClr val="dk1"/>
                </a:solidFill>
                <a:latin typeface="Calibri"/>
                <a:ea typeface="Calibri"/>
                <a:cs typeface="Calibri"/>
                <a:sym typeface="Calibri"/>
              </a:rPr>
              <a:t> etc. </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The who’s who of the tech industry and a </a:t>
            </a:r>
            <a:r>
              <a:rPr b="1" i="0" lang="en-US" sz="1200" u="none" cap="none" strike="noStrike">
                <a:solidFill>
                  <a:schemeClr val="dk1"/>
                </a:solidFill>
                <a:latin typeface="Calibri"/>
                <a:ea typeface="Calibri"/>
                <a:cs typeface="Calibri"/>
                <a:sym typeface="Calibri"/>
              </a:rPr>
              <a:t>Trillion dollars market cap is backing Cloud Foundry today.</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This enables users to benefit from a </a:t>
            </a:r>
            <a:r>
              <a:rPr b="1" i="0" lang="en-US" sz="1200" u="none" cap="none" strike="noStrike">
                <a:solidFill>
                  <a:schemeClr val="dk1"/>
                </a:solidFill>
                <a:latin typeface="Calibri"/>
                <a:ea typeface="Calibri"/>
                <a:cs typeface="Calibri"/>
                <a:sym typeface="Calibri"/>
              </a:rPr>
              <a:t>variety of use cases</a:t>
            </a:r>
            <a:r>
              <a:rPr b="0" i="0" lang="en-US" sz="1200" u="none" cap="none" strike="noStrike">
                <a:solidFill>
                  <a:schemeClr val="dk1"/>
                </a:solidFill>
                <a:latin typeface="Calibri"/>
                <a:ea typeface="Calibri"/>
                <a:cs typeface="Calibri"/>
                <a:sym typeface="Calibri"/>
              </a:rPr>
              <a:t> from </a:t>
            </a:r>
          </a:p>
          <a:p>
            <a:pPr indent="0" lvl="2" marL="914400" marR="0" rtl="0" algn="l">
              <a:spcBef>
                <a:spcPts val="0"/>
              </a:spcBef>
              <a:buSzPct val="25000"/>
              <a:buNone/>
            </a:pPr>
            <a:r>
              <a:rPr b="1" i="0" lang="en-US" sz="1200" u="none" cap="none" strike="noStrike">
                <a:solidFill>
                  <a:schemeClr val="dk1"/>
                </a:solidFill>
                <a:latin typeface="Calibri"/>
                <a:ea typeface="Calibri"/>
                <a:cs typeface="Calibri"/>
                <a:sym typeface="Calibri"/>
              </a:rPr>
              <a:t>thousands of contributors driving the engineering.  </a:t>
            </a:r>
          </a:p>
          <a:p>
            <a:pPr indent="0" lvl="0" marL="0" marR="0" rtl="0" algn="l">
              <a:spcBef>
                <a:spcPts val="0"/>
              </a:spcBef>
              <a:buSzPct val="25000"/>
              <a:buNone/>
            </a:pPr>
            <a:r>
              <a:rPr b="1" i="0" lang="en-US" sz="1200" u="none" cap="none" strike="noStrike">
                <a:solidFill>
                  <a:schemeClr val="dk1"/>
                </a:solidFill>
                <a:latin typeface="Calibri"/>
                <a:ea typeface="Calibri"/>
                <a:cs typeface="Calibri"/>
                <a:sym typeface="Calibri"/>
              </a:rPr>
              <a:t>Pivotal alone has 350 engineers adding value on top of CF </a:t>
            </a:r>
            <a:r>
              <a:rPr b="0" i="0" lang="en-US" sz="1200" u="none" cap="none" strike="noStrike">
                <a:solidFill>
                  <a:schemeClr val="dk1"/>
                </a:solidFill>
                <a:latin typeface="Calibri"/>
                <a:ea typeface="Calibri"/>
                <a:cs typeface="Calibri"/>
                <a:sym typeface="Calibri"/>
              </a:rPr>
              <a:t>everyday. We ensure that enterprises get a </a:t>
            </a:r>
            <a:r>
              <a:rPr b="1" i="0" lang="en-US" sz="1200" u="none" cap="none" strike="noStrike">
                <a:solidFill>
                  <a:schemeClr val="dk1"/>
                </a:solidFill>
                <a:latin typeface="Calibri"/>
                <a:ea typeface="Calibri"/>
                <a:cs typeface="Calibri"/>
                <a:sym typeface="Calibri"/>
              </a:rPr>
              <a:t>curated, tested and supported platform that’s certified by the CF Foundation.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333" name="Shape 1333"/>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Shape 13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41" name="Shape 1341"/>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342" name="Shape 1342"/>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Shape 13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69" name="Shape 1369"/>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370" name="Shape 1370"/>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Clr>
                <a:schemeClr val="dk1"/>
              </a:buClr>
              <a:buSzPct val="250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1" name="Shape 371"/>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The problem is that Ops is increasingly getting left to navigate a changing world sometimes still adhering to primitive processes like ITIL. Most of ITIL was established within the context of a tool set that deliberately limits changes. In today’s context, that puts the breaks on any business value oriented innovation coming from the IT organization. </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One of our customers told us the story of how their Developers built microservices and sent it to Ops for deployment. At Ops and they basically just put it back together and deployed it as a monolith because their systems were so hard to change. </a:t>
            </a:r>
          </a:p>
          <a:p>
            <a:pPr indent="0" lvl="1"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Another customer told us, that software remained misconfigured or Unpatched for long periods of time in their company. Its sounds odd, but the delays were actually due to well intentioned, but rigid processes that were set up to protect the environment, and these, ironically allowed the threat to persist in the environment for a long time even after it was detected.</a:t>
            </a:r>
          </a:p>
          <a:p>
            <a:pPr indent="0" lvl="1"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Successful internet companies have actually optimized for the opposite. They make it as easy as possible to iterate and change to support building great software.</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A lot of our customers that we’ve worked with have a platform evolution that looks like this</a:t>
            </a:r>
          </a:p>
          <a:p>
            <a:pPr indent="0" lvl="2" marL="914400" marR="0" rtl="0" algn="l">
              <a:spcBef>
                <a:spcPts val="0"/>
              </a:spcBef>
              <a:buSzPct val="25000"/>
              <a:buNone/>
            </a:pPr>
            <a:r>
              <a:rPr b="1" i="0" lang="en-US" sz="1200" u="none" cap="none" strike="noStrike">
                <a:solidFill>
                  <a:schemeClr val="dk1"/>
                </a:solidFill>
                <a:latin typeface="Calibri"/>
                <a:ea typeface="Calibri"/>
                <a:cs typeface="Calibri"/>
                <a:sym typeface="Calibri"/>
              </a:rPr>
              <a:t>First </a:t>
            </a:r>
            <a:r>
              <a:rPr b="0" i="0" lang="en-US" sz="1200" u="none" cap="none" strike="noStrike">
                <a:solidFill>
                  <a:schemeClr val="dk1"/>
                </a:solidFill>
                <a:latin typeface="Calibri"/>
                <a:ea typeface="Calibri"/>
                <a:cs typeface="Calibri"/>
                <a:sym typeface="Calibri"/>
              </a:rPr>
              <a:t>things may start out mostly </a:t>
            </a:r>
            <a:r>
              <a:rPr b="1" i="0" lang="en-US" sz="1200" u="none" cap="none" strike="noStrike">
                <a:solidFill>
                  <a:schemeClr val="dk1"/>
                </a:solidFill>
                <a:latin typeface="Calibri"/>
                <a:ea typeface="Calibri"/>
                <a:cs typeface="Calibri"/>
                <a:sym typeface="Calibri"/>
              </a:rPr>
              <a:t>manual</a:t>
            </a:r>
            <a:r>
              <a:rPr b="0" i="0" lang="en-US" sz="1200" u="none" cap="none" strike="noStrike">
                <a:solidFill>
                  <a:schemeClr val="dk1"/>
                </a:solidFill>
                <a:latin typeface="Calibri"/>
                <a:ea typeface="Calibri"/>
                <a:cs typeface="Calibri"/>
                <a:sym typeface="Calibri"/>
              </a:rPr>
              <a:t>, so they </a:t>
            </a:r>
            <a:r>
              <a:rPr b="1" i="0" lang="en-US" sz="1200" u="none" cap="none" strike="noStrike">
                <a:solidFill>
                  <a:schemeClr val="dk1"/>
                </a:solidFill>
                <a:latin typeface="Calibri"/>
                <a:ea typeface="Calibri"/>
                <a:cs typeface="Calibri"/>
                <a:sym typeface="Calibri"/>
              </a:rPr>
              <a:t>automate by scripting.</a:t>
            </a:r>
            <a:r>
              <a:rPr b="0" i="0" lang="en-US" sz="1200" u="none" cap="none" strike="noStrike">
                <a:solidFill>
                  <a:schemeClr val="dk1"/>
                </a:solidFill>
                <a:latin typeface="Calibri"/>
                <a:ea typeface="Calibri"/>
                <a:cs typeface="Calibri"/>
                <a:sym typeface="Calibri"/>
              </a:rPr>
              <a:t> </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Then scripting becomes too complex. Then they bring in server config management like </a:t>
            </a:r>
            <a:r>
              <a:rPr b="1" i="0" lang="en-US" sz="1200" u="none" cap="none" strike="noStrike">
                <a:solidFill>
                  <a:schemeClr val="dk1"/>
                </a:solidFill>
                <a:latin typeface="Calibri"/>
                <a:ea typeface="Calibri"/>
                <a:cs typeface="Calibri"/>
                <a:sym typeface="Calibri"/>
              </a:rPr>
              <a:t>Chef recipes/puppet manifest</a:t>
            </a:r>
            <a:r>
              <a:rPr b="0" i="0" lang="en-US" sz="1200" u="none" cap="none" strike="noStrike">
                <a:solidFill>
                  <a:schemeClr val="dk1"/>
                </a:solidFill>
                <a:latin typeface="Calibri"/>
                <a:ea typeface="Calibri"/>
                <a:cs typeface="Calibri"/>
                <a:sym typeface="Calibri"/>
              </a:rPr>
              <a:t>. Pretty soon they are investing a  lot in designing for servers </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Some others were experimenting with containers and shifting to microservices.</a:t>
            </a:r>
          </a:p>
          <a:p>
            <a:pPr indent="0" lvl="2" marL="914400" marR="0" rtl="0" algn="l">
              <a:spcBef>
                <a:spcPts val="0"/>
              </a:spcBef>
              <a:spcAft>
                <a:spcPts val="0"/>
              </a:spcAft>
              <a:buSzPct val="25000"/>
              <a:buNone/>
            </a:pPr>
            <a:r>
              <a:rPr b="0" i="0" lang="en-US" sz="1200" u="none" cap="none" strike="noStrike">
                <a:solidFill>
                  <a:schemeClr val="dk1"/>
                </a:solidFill>
                <a:latin typeface="Calibri"/>
                <a:ea typeface="Calibri"/>
                <a:cs typeface="Calibri"/>
                <a:sym typeface="Calibri"/>
              </a:rPr>
              <a:t>But Microservices imply a much greater operational burden because it increases the number of “things” that need deployment. </a:t>
            </a:r>
            <a:r>
              <a:rPr b="1" i="0" lang="en-US" sz="1200" u="none" cap="none" strike="noStrike">
                <a:solidFill>
                  <a:schemeClr val="dk1"/>
                </a:solidFill>
                <a:latin typeface="Calibri"/>
                <a:ea typeface="Calibri"/>
                <a:cs typeface="Calibri"/>
                <a:sym typeface="Calibri"/>
              </a:rPr>
              <a:t>Even for Ops teams that have made great strides in infrastructure automation</a:t>
            </a:r>
            <a:r>
              <a:rPr b="0" i="0" lang="en-US" sz="1200" u="none" cap="none" strike="noStrike">
                <a:solidFill>
                  <a:schemeClr val="dk1"/>
                </a:solidFill>
                <a:latin typeface="Calibri"/>
                <a:ea typeface="Calibri"/>
                <a:cs typeface="Calibri"/>
                <a:sym typeface="Calibri"/>
              </a:rPr>
              <a:t> – if they thought building automation and managing the lifecycle of one monolithic app is difficult, time consuming &amp; complex, THEN a composite application with, say,  4 microservices that will each have their own lifecycles – we are talking a workload and expense for Ops that is now at least 4x.</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Traditional means of building software, managing infrastructure aren’t going to work. Application delivery teams including Ops need to go beyond superficial fixes, and address the culture, processes and technologies that are “frozen” in the enterprise below the surface. </a:t>
            </a:r>
          </a:p>
        </p:txBody>
      </p:sp>
      <p:sp>
        <p:nvSpPr>
          <p:cNvPr id="372" name="Shape 372"/>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7" name="Shape 407"/>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High performance organizations that innovate at scale do not sacrifice agilty to safety. They invest in improving both. They need a better platform that facilitates that.</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408" name="Shape 40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000000"/>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4" name="Shape 414"/>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Pivotal’s vision is to provide a full solution - a platform that </a:t>
            </a:r>
            <a:r>
              <a:rPr b="1" i="0" lang="en-US" sz="1200" u="none" cap="none" strike="noStrike">
                <a:solidFill>
                  <a:schemeClr val="dk1"/>
                </a:solidFill>
                <a:latin typeface="Calibri"/>
                <a:ea typeface="Calibri"/>
                <a:cs typeface="Calibri"/>
                <a:sym typeface="Calibri"/>
              </a:rPr>
              <a:t>allows agile teams to iterate</a:t>
            </a:r>
            <a:r>
              <a:rPr b="0" i="0" lang="en-US" sz="1200" u="none" cap="none" strike="noStrike">
                <a:solidFill>
                  <a:schemeClr val="dk1"/>
                </a:solidFill>
                <a:latin typeface="Calibri"/>
                <a:ea typeface="Calibri"/>
                <a:cs typeface="Calibri"/>
                <a:sym typeface="Calibri"/>
              </a:rPr>
              <a:t>,  </a:t>
            </a:r>
            <a:r>
              <a:rPr b="1" i="0" lang="en-US" sz="1200" u="none" cap="none" strike="noStrike">
                <a:solidFill>
                  <a:schemeClr val="dk1"/>
                </a:solidFill>
                <a:latin typeface="Calibri"/>
                <a:ea typeface="Calibri"/>
                <a:cs typeface="Calibri"/>
                <a:sym typeface="Calibri"/>
              </a:rPr>
              <a:t>incorporating</a:t>
            </a:r>
            <a:r>
              <a:rPr b="0" i="0" lang="en-US" sz="1200" u="none" cap="none" strike="noStrike">
                <a:solidFill>
                  <a:schemeClr val="dk1"/>
                </a:solidFill>
                <a:latin typeface="Calibri"/>
                <a:ea typeface="Calibri"/>
                <a:cs typeface="Calibri"/>
                <a:sym typeface="Calibri"/>
              </a:rPr>
              <a:t> the </a:t>
            </a:r>
            <a:r>
              <a:rPr b="1" i="0" lang="en-US" sz="1200" u="none" cap="none" strike="noStrike">
                <a:solidFill>
                  <a:schemeClr val="dk1"/>
                </a:solidFill>
                <a:latin typeface="Calibri"/>
                <a:ea typeface="Calibri"/>
                <a:cs typeface="Calibri"/>
                <a:sym typeface="Calibri"/>
              </a:rPr>
              <a:t>best-of-breed technologies in the industry</a:t>
            </a:r>
            <a:r>
              <a:rPr b="0" i="0" lang="en-US" sz="1200" u="none" cap="none" strike="noStrike">
                <a:solidFill>
                  <a:schemeClr val="dk1"/>
                </a:solidFill>
                <a:latin typeface="Calibri"/>
                <a:ea typeface="Calibri"/>
                <a:cs typeface="Calibri"/>
                <a:sym typeface="Calibri"/>
              </a:rPr>
              <a:t> and </a:t>
            </a:r>
            <a:r>
              <a:rPr b="1" i="0" lang="en-US" sz="1200" u="none" cap="none" strike="noStrike">
                <a:solidFill>
                  <a:schemeClr val="dk1"/>
                </a:solidFill>
                <a:latin typeface="Calibri"/>
                <a:ea typeface="Calibri"/>
                <a:cs typeface="Calibri"/>
                <a:sym typeface="Calibri"/>
              </a:rPr>
              <a:t>best-practices in software engineering and release management</a:t>
            </a: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 PCF platform allows Ops team to</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Radically </a:t>
            </a:r>
            <a:r>
              <a:rPr b="1" i="0" lang="en-US" sz="1200" u="none" cap="none" strike="noStrike">
                <a:solidFill>
                  <a:schemeClr val="dk1"/>
                </a:solidFill>
                <a:latin typeface="Calibri"/>
                <a:ea typeface="Calibri"/>
                <a:cs typeface="Calibri"/>
                <a:sym typeface="Calibri"/>
              </a:rPr>
              <a:t>Improve Developer Velocity</a:t>
            </a:r>
            <a:r>
              <a:rPr b="0" i="0" lang="en-US" sz="1200" u="none" cap="none" strike="noStrike">
                <a:solidFill>
                  <a:schemeClr val="dk1"/>
                </a:solidFill>
                <a:latin typeface="Calibri"/>
                <a:ea typeface="Calibri"/>
                <a:cs typeface="Calibri"/>
                <a:sym typeface="Calibri"/>
              </a:rPr>
              <a:t> by getting them the right tools and leveraging existing expertise. We have</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Support for many langs</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Optimized for Cloud Native applications so developers can quickly stand up microservices, </a:t>
            </a:r>
            <a:r>
              <a:rPr b="1" i="0" lang="en-US" sz="1200" u="none" cap="none" strike="noStrike">
                <a:solidFill>
                  <a:schemeClr val="dk1"/>
                </a:solidFill>
                <a:latin typeface="Calibri"/>
                <a:ea typeface="Calibri"/>
                <a:cs typeface="Calibri"/>
                <a:sym typeface="Calibri"/>
              </a:rPr>
              <a:t>Includes battle-tested Netflix OSS integrations</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Easy access to Services</a:t>
            </a:r>
          </a:p>
          <a:p>
            <a:pPr indent="0" lvl="3" marL="1371600" marR="0" rtl="0" algn="l">
              <a:spcBef>
                <a:spcPts val="0"/>
              </a:spcBef>
              <a:buSzPct val="25000"/>
              <a:buNone/>
            </a:pPr>
            <a:r>
              <a:rPr b="0" i="0" lang="en-US" sz="1200" u="none" cap="none" strike="noStrike">
                <a:solidFill>
                  <a:schemeClr val="dk1"/>
                </a:solidFill>
                <a:latin typeface="Calibri"/>
                <a:ea typeface="Calibri"/>
                <a:cs typeface="Calibri"/>
                <a:sym typeface="Calibri"/>
              </a:rPr>
              <a:t>Natively managed services like SSO, MySQL, partner services like AppDynamics, New Relic for monitoring, user provided services like Oracle DB, so enterprises can leverage the data they already have</a:t>
            </a: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Purpose built for Day 2 Ops.</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Everything to deploy app is available. CI/CD tools, authentication</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Once its deployed, e</a:t>
            </a:r>
            <a:r>
              <a:rPr b="1" i="0" lang="en-US" sz="1200" u="none" cap="none" strike="noStrike">
                <a:solidFill>
                  <a:schemeClr val="dk1"/>
                </a:solidFill>
                <a:latin typeface="Calibri"/>
                <a:ea typeface="Calibri"/>
                <a:cs typeface="Calibri"/>
                <a:sym typeface="Calibri"/>
              </a:rPr>
              <a:t>verything is there to manage the availability of the app</a:t>
            </a:r>
            <a:r>
              <a:rPr b="0" i="0" lang="en-US" sz="1200" u="none" cap="none" strike="noStrike">
                <a:solidFill>
                  <a:schemeClr val="dk1"/>
                </a:solidFill>
                <a:latin typeface="Calibri"/>
                <a:ea typeface="Calibri"/>
                <a:cs typeface="Calibri"/>
                <a:sym typeface="Calibri"/>
              </a:rPr>
              <a:t> like metrics, health management, scaling etc.</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Dashboards for</a:t>
            </a:r>
            <a:r>
              <a:rPr b="1" i="0" lang="en-US" sz="1200" u="none" cap="none" strike="noStrike">
                <a:solidFill>
                  <a:schemeClr val="dk1"/>
                </a:solidFill>
                <a:latin typeface="Calibri"/>
                <a:ea typeface="Calibri"/>
                <a:cs typeface="Calibri"/>
                <a:sym typeface="Calibri"/>
              </a:rPr>
              <a:t> holistic view across apps and Ops</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World class container orchestration with</a:t>
            </a:r>
            <a:r>
              <a:rPr b="1" i="0" lang="en-US" sz="1200" u="none" cap="none" strike="noStrike">
                <a:solidFill>
                  <a:schemeClr val="dk1"/>
                </a:solidFill>
                <a:latin typeface="Calibri"/>
                <a:ea typeface="Calibri"/>
                <a:cs typeface="Calibri"/>
                <a:sym typeface="Calibri"/>
              </a:rPr>
              <a:t> zero human intervention in individual machines through app lifecycle</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You get industry standard Linux </a:t>
            </a:r>
            <a:r>
              <a:rPr b="1" i="0" lang="en-US" sz="1200" u="none" cap="none" strike="noStrike">
                <a:solidFill>
                  <a:schemeClr val="dk1"/>
                </a:solidFill>
                <a:latin typeface="Calibri"/>
                <a:ea typeface="Calibri"/>
                <a:cs typeface="Calibri"/>
                <a:sym typeface="Calibri"/>
              </a:rPr>
              <a:t>containers, optimized for speed. </a:t>
            </a:r>
            <a:r>
              <a:rPr b="0" i="0" lang="en-US" sz="1200" u="none" cap="none" strike="noStrike">
                <a:solidFill>
                  <a:schemeClr val="dk1"/>
                </a:solidFill>
                <a:latin typeface="Calibri"/>
                <a:ea typeface="Calibri"/>
                <a:cs typeface="Calibri"/>
                <a:sym typeface="Calibri"/>
              </a:rPr>
              <a:t>OS management for Linux stacks and support Windows stack for .NET applications.</a:t>
            </a: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Built around Multicloud primitives</a:t>
            </a:r>
            <a:r>
              <a:rPr b="0" i="0" lang="en-US" sz="1200" u="none" cap="none" strike="noStrike">
                <a:solidFill>
                  <a:schemeClr val="dk1"/>
                </a:solidFill>
                <a:latin typeface="Calibri"/>
                <a:ea typeface="Calibri"/>
                <a:cs typeface="Calibri"/>
                <a:sym typeface="Calibri"/>
              </a:rPr>
              <a:t>, no cloud specific features. </a:t>
            </a:r>
          </a:p>
          <a:p>
            <a:pPr indent="0" lvl="1" marL="45720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We’ve seen </a:t>
            </a:r>
            <a:r>
              <a:rPr b="1" i="0" lang="en-US" sz="1200" u="none" cap="none" strike="noStrike">
                <a:solidFill>
                  <a:schemeClr val="dk1"/>
                </a:solidFill>
                <a:latin typeface="Calibri"/>
                <a:ea typeface="Calibri"/>
                <a:cs typeface="Calibri"/>
                <a:sym typeface="Calibri"/>
              </a:rPr>
              <a:t>customers struggle with piecing together the various tools themselves</a:t>
            </a:r>
            <a:r>
              <a:rPr b="0" i="0" lang="en-US" sz="1200" u="none" cap="none" strike="noStrike">
                <a:solidFill>
                  <a:schemeClr val="dk1"/>
                </a:solidFill>
                <a:latin typeface="Calibri"/>
                <a:ea typeface="Calibri"/>
                <a:cs typeface="Calibri"/>
                <a:sym typeface="Calibri"/>
              </a:rPr>
              <a:t> which can be</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error prone and inconsistent.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because the </a:t>
            </a:r>
            <a:r>
              <a:rPr b="1" i="0" lang="en-US" sz="1200" u="none" cap="none" strike="noStrike">
                <a:solidFill>
                  <a:schemeClr val="dk1"/>
                </a:solidFill>
                <a:latin typeface="Calibri"/>
                <a:ea typeface="Calibri"/>
                <a:cs typeface="Calibri"/>
                <a:sym typeface="Calibri"/>
              </a:rPr>
              <a:t>linkages between the various tools is done manually</a:t>
            </a:r>
            <a:r>
              <a:rPr b="0" i="0" lang="en-US" sz="18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and</a:t>
            </a:r>
            <a:r>
              <a:rPr b="1" i="0" lang="en-US" sz="1200" u="none" cap="none" strike="noStrike">
                <a:solidFill>
                  <a:schemeClr val="dk1"/>
                </a:solidFill>
                <a:latin typeface="Calibri"/>
                <a:ea typeface="Calibri"/>
                <a:cs typeface="Calibri"/>
                <a:sym typeface="Calibri"/>
              </a:rPr>
              <a:t> each product represents its own source of truth.</a:t>
            </a:r>
            <a:r>
              <a:rPr b="0" i="0" lang="en-US" sz="18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Ops teams are unnecessarily stretched thin managing the individual pieces.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A more automated solution -  one that stretches from the infrastructure all the way to the application framework, rather than ad-hoc automation</a:t>
            </a:r>
          </a:p>
          <a:p>
            <a:pPr indent="-228600" lvl="0" marL="228600" marR="0" rtl="0" algn="l">
              <a:lnSpc>
                <a:spcPct val="100000"/>
              </a:lnSpc>
              <a:spcBef>
                <a:spcPts val="0"/>
              </a:spcBef>
              <a:spcAft>
                <a:spcPts val="0"/>
              </a:spcAft>
              <a:buClr>
                <a:schemeClr val="dk1"/>
              </a:buClr>
              <a:buSzPct val="100000"/>
              <a:buFont typeface="Calibri"/>
              <a:buAutoNum type="arabicPeriod"/>
            </a:pPr>
            <a:r>
              <a:rPr b="0" i="0" lang="en-US" sz="1200" u="none" cap="none" strike="noStrike">
                <a:solidFill>
                  <a:schemeClr val="dk1"/>
                </a:solidFill>
                <a:latin typeface="Calibri"/>
                <a:ea typeface="Calibri"/>
                <a:cs typeface="Calibri"/>
                <a:sym typeface="Calibri"/>
              </a:rPr>
              <a:t>An opinionated platform that imposes strict contracts between it and the infrastructure layer, and between itself and the applications and services it supports , </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Is essential </a:t>
            </a:r>
            <a:r>
              <a:rPr b="1" i="0" lang="en-US" sz="1200" u="none" cap="none" strike="noStrike">
                <a:solidFill>
                  <a:schemeClr val="dk1"/>
                </a:solidFill>
                <a:latin typeface="Calibri"/>
                <a:ea typeface="Calibri"/>
                <a:cs typeface="Calibri"/>
                <a:sym typeface="Calibri"/>
              </a:rPr>
              <a:t>so your teams are focused on what brings most value to the company. </a:t>
            </a:r>
          </a:p>
          <a:p>
            <a:pPr indent="0" lvl="2" marL="914400" marR="0" rtl="0" algn="l">
              <a:spcBef>
                <a:spcPts val="0"/>
              </a:spcBef>
              <a:buSzPct val="25000"/>
              <a:buNone/>
            </a:pPr>
            <a:r>
              <a:t/>
            </a:r>
            <a:endParaRPr b="1" i="0" sz="1200" u="none" cap="none" strike="noStrike">
              <a:solidFill>
                <a:schemeClr val="dk1"/>
              </a:solidFill>
              <a:latin typeface="Calibri"/>
              <a:ea typeface="Calibri"/>
              <a:cs typeface="Calibri"/>
              <a:sym typeface="Calibri"/>
            </a:endParaRPr>
          </a:p>
        </p:txBody>
      </p:sp>
      <p:sp>
        <p:nvSpPr>
          <p:cNvPr id="415" name="Shape 415"/>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59" name="Shape 459"/>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Clr>
                <a:schemeClr val="dk1"/>
              </a:buClr>
              <a:buSzPct val="25000"/>
              <a:buFont typeface="Arial"/>
              <a:buNone/>
            </a:pPr>
            <a:r>
              <a:t/>
            </a:r>
            <a:endParaRPr b="0" i="1"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Calibri"/>
                <a:ea typeface="Calibri"/>
                <a:cs typeface="Calibri"/>
                <a:sym typeface="Calibri"/>
              </a:rPr>
              <a:t>The PCF platform provides integration and automation on both sides of this line we’re calling the value line to help IT ops focus </a:t>
            </a:r>
            <a:r>
              <a:rPr b="1" i="1" lang="en-US" sz="1200" u="none" cap="none" strike="noStrike">
                <a:solidFill>
                  <a:schemeClr val="dk1"/>
                </a:solidFill>
                <a:latin typeface="Calibri"/>
                <a:ea typeface="Calibri"/>
                <a:cs typeface="Calibri"/>
                <a:sym typeface="Calibri"/>
              </a:rPr>
              <a:t>their</a:t>
            </a:r>
            <a:r>
              <a:rPr b="0" i="0" lang="en-US" sz="1200" u="none" cap="none" strike="noStrike">
                <a:solidFill>
                  <a:schemeClr val="dk1"/>
                </a:solidFill>
                <a:latin typeface="Calibri"/>
                <a:ea typeface="Calibri"/>
                <a:cs typeface="Calibri"/>
                <a:sym typeface="Calibri"/>
              </a:rPr>
              <a:t> resources where they can maximize the strategic impact of their org.</a:t>
            </a:r>
          </a:p>
          <a:p>
            <a:pPr indent="0" lvl="0" marL="0" marR="0" rtl="0" algn="l">
              <a:lnSpc>
                <a:spcPct val="100000"/>
              </a:lnSpc>
              <a:spcBef>
                <a:spcPts val="0"/>
              </a:spcBef>
              <a:spcAft>
                <a:spcPts val="0"/>
              </a:spcAft>
              <a:buClr>
                <a:schemeClr val="dk1"/>
              </a:buClr>
              <a:buSzPct val="25000"/>
              <a:buFont typeface="Arial"/>
              <a:buNone/>
            </a:pPr>
            <a:r>
              <a:rPr b="0" i="0" lang="en-US" sz="1200" u="none" cap="none" strike="noStrike">
                <a:solidFill>
                  <a:schemeClr val="dk1"/>
                </a:solidFill>
                <a:latin typeface="Calibri"/>
                <a:ea typeface="Calibri"/>
                <a:cs typeface="Calibri"/>
                <a:sym typeface="Calibri"/>
              </a:rPr>
              <a:t>From Our POV: Everything on </a:t>
            </a:r>
            <a:r>
              <a:rPr b="1" i="0" lang="en-US" sz="1200" u="none" cap="none" strike="noStrike">
                <a:solidFill>
                  <a:schemeClr val="dk1"/>
                </a:solidFill>
                <a:latin typeface="Calibri"/>
                <a:ea typeface="Calibri"/>
                <a:cs typeface="Calibri"/>
                <a:sym typeface="Calibri"/>
              </a:rPr>
              <a:t>top of value line, that is YOUR apps and how quickly YOU can get them out there is what brings maximum value to your business</a:t>
            </a:r>
            <a:r>
              <a:rPr b="0" i="0" lang="en-US" sz="1200" u="none" cap="none" strike="noStrike">
                <a:solidFill>
                  <a:schemeClr val="dk1"/>
                </a:solidFill>
                <a:latin typeface="Calibri"/>
                <a:ea typeface="Calibri"/>
                <a:cs typeface="Calibri"/>
                <a:sym typeface="Calibri"/>
              </a:rPr>
              <a:t>. </a:t>
            </a:r>
          </a:p>
          <a:p>
            <a:pPr indent="0" lvl="0" marL="0" marR="0" rtl="0" algn="l">
              <a:lnSpc>
                <a:spcPct val="100000"/>
              </a:lnSpc>
              <a:spcBef>
                <a:spcPts val="0"/>
              </a:spcBef>
              <a:spcAft>
                <a:spcPts val="0"/>
              </a:spcAft>
              <a:buClr>
                <a:schemeClr val="dk1"/>
              </a:buClr>
              <a:buSzPct val="25000"/>
              <a:buFont typeface="Arial"/>
              <a:buNone/>
            </a:pPr>
            <a:r>
              <a:rPr b="0" i="1" lang="en-US" sz="1200" u="none" cap="none" strike="noStrike">
                <a:solidFill>
                  <a:schemeClr val="dk1"/>
                </a:solidFill>
                <a:latin typeface="Calibri"/>
                <a:ea typeface="Calibri"/>
                <a:cs typeface="Calibri"/>
                <a:sym typeface="Calibri"/>
              </a:rPr>
              <a:t>You are </a:t>
            </a:r>
            <a:r>
              <a:rPr b="0" i="0" lang="en-US" sz="1200" u="none" cap="none" strike="noStrike">
                <a:solidFill>
                  <a:schemeClr val="dk1"/>
                </a:solidFill>
                <a:latin typeface="Calibri"/>
                <a:ea typeface="Calibri"/>
                <a:cs typeface="Calibri"/>
                <a:sym typeface="Calibri"/>
              </a:rPr>
              <a:t>Improving Developer Velocity and business satisfaction, </a:t>
            </a:r>
            <a:r>
              <a:rPr b="0" i="1" lang="en-US" sz="1200" u="none" cap="none" strike="noStrike">
                <a:solidFill>
                  <a:schemeClr val="dk1"/>
                </a:solidFill>
                <a:latin typeface="Calibri"/>
                <a:ea typeface="Calibri"/>
                <a:cs typeface="Calibri"/>
                <a:sym typeface="Calibri"/>
              </a:rPr>
              <a:t>{point top left}</a:t>
            </a:r>
          </a:p>
          <a:p>
            <a:pPr indent="0" lvl="0" marL="0" marR="0" rtl="0" algn="l">
              <a:spcBef>
                <a:spcPts val="0"/>
              </a:spcBef>
              <a:buClr>
                <a:schemeClr val="dk1"/>
              </a:buClr>
              <a:buSzPct val="25000"/>
              <a:buFont typeface="Arial"/>
              <a:buNone/>
            </a:pPr>
            <a:r>
              <a:rPr b="0" i="0" lang="en-US" sz="1200" u="none" cap="none" strike="noStrike">
                <a:solidFill>
                  <a:schemeClr val="dk1"/>
                </a:solidFill>
                <a:latin typeface="Calibri"/>
                <a:ea typeface="Calibri"/>
                <a:cs typeface="Calibri"/>
                <a:sym typeface="Calibri"/>
              </a:rPr>
              <a:t>You benefit from better Uptime, improved MTTR, improved admin-server ratio and reduce the impact of breakages. These are the things that are most visible to the business and external teams </a:t>
            </a:r>
            <a:r>
              <a:rPr b="0" i="1" lang="en-US" sz="1200" u="none" cap="none" strike="noStrike">
                <a:solidFill>
                  <a:schemeClr val="dk1"/>
                </a:solidFill>
                <a:latin typeface="Calibri"/>
                <a:ea typeface="Calibri"/>
                <a:cs typeface="Calibri"/>
                <a:sym typeface="Calibri"/>
              </a:rPr>
              <a:t>{point top right}</a:t>
            </a:r>
          </a:p>
          <a:p>
            <a:pPr indent="0" lvl="0" marL="0" marR="0" rtl="0" algn="l">
              <a:spcBef>
                <a:spcPts val="0"/>
              </a:spcBef>
              <a:buClr>
                <a:schemeClr val="dk1"/>
              </a:buClr>
              <a:buSzPct val="25000"/>
              <a:buFont typeface="Arial"/>
              <a:buNone/>
            </a:pPr>
            <a:r>
              <a:rPr b="0" i="1" lang="en-US" sz="1800" u="none" cap="none" strike="noStrike">
                <a:solidFill>
                  <a:schemeClr val="dk1"/>
                </a:solidFill>
                <a:latin typeface="Calibri"/>
                <a:ea typeface="Calibri"/>
                <a:cs typeface="Calibri"/>
                <a:sym typeface="Calibri"/>
              </a:rPr>
              <a:t>{point below line}</a:t>
            </a:r>
          </a:p>
          <a:p>
            <a:pPr indent="0" lvl="0" marL="0" marR="0" rtl="0" algn="l">
              <a:spcBef>
                <a:spcPts val="0"/>
              </a:spcBef>
              <a:spcAft>
                <a:spcPts val="0"/>
              </a:spcAft>
              <a:buClr>
                <a:schemeClr val="dk1"/>
              </a:buClr>
              <a:buSzPct val="25000"/>
              <a:buFont typeface="Arial"/>
              <a:buNone/>
            </a:pPr>
            <a:r>
              <a:rPr b="0" i="0" lang="en-US" sz="1800" u="none" cap="none" strike="noStrike">
                <a:solidFill>
                  <a:schemeClr val="dk1"/>
                </a:solidFill>
                <a:latin typeface="Calibri"/>
                <a:ea typeface="Calibri"/>
                <a:cs typeface="Calibri"/>
                <a:sym typeface="Calibri"/>
              </a:rPr>
              <a:t>And down here, below the line is where we have spent a lot of time on automation so you don’t have to. </a:t>
            </a:r>
            <a:r>
              <a:rPr b="0" i="0" lang="en-US" sz="1200" u="none" cap="none" strike="noStrike">
                <a:solidFill>
                  <a:schemeClr val="dk1"/>
                </a:solidFill>
                <a:latin typeface="Calibri"/>
                <a:ea typeface="Calibri"/>
                <a:cs typeface="Calibri"/>
                <a:sym typeface="Calibri"/>
              </a:rPr>
              <a:t>Everything  </a:t>
            </a:r>
            <a:r>
              <a:rPr b="1" i="0" lang="en-US" sz="1200" u="none" cap="none" strike="noStrike">
                <a:solidFill>
                  <a:schemeClr val="dk1"/>
                </a:solidFill>
                <a:latin typeface="Calibri"/>
                <a:ea typeface="Calibri"/>
                <a:cs typeface="Calibri"/>
                <a:sym typeface="Calibri"/>
              </a:rPr>
              <a:t>below is very important, but ultimately non-differentiating </a:t>
            </a:r>
            <a:r>
              <a:rPr b="0" i="0" lang="en-US" sz="1200" u="none" cap="none" strike="noStrike">
                <a:solidFill>
                  <a:schemeClr val="dk1"/>
                </a:solidFill>
                <a:latin typeface="Calibri"/>
                <a:ea typeface="Calibri"/>
                <a:cs typeface="Calibri"/>
                <a:sym typeface="Calibri"/>
              </a:rPr>
              <a:t>to you and your business. No CEO ever said “great job managing those Operating systems”. </a:t>
            </a:r>
          </a:p>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Unfortunately, Most of the Ops teams live down here, stuck, trying to build that automation on a per app and per BU basis (below the line). But the real value is actually up here and here and ops teams are making herculean efforts to make a mark here (top of line). Do you agree ? (ask the VP if they agree and see if how they view the world)</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60" name="Shape 460"/>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07" name="Shape 507"/>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SzPct val="25000"/>
              <a:buFont typeface="Calibri"/>
              <a:buNone/>
            </a:pPr>
            <a:r>
              <a:rPr b="0" i="0" lang="en-US" sz="1200" u="none" cap="none" strike="noStrike">
                <a:solidFill>
                  <a:schemeClr val="dk1"/>
                </a:solidFill>
                <a:latin typeface="Calibri"/>
                <a:ea typeface="Calibri"/>
                <a:cs typeface="Calibri"/>
                <a:sym typeface="Calibri"/>
              </a:rPr>
              <a:t>Now Lets take a closer look at the platform starting with how Ops can helps support  </a:t>
            </a:r>
            <a:r>
              <a:rPr b="1" i="0" lang="en-US" sz="1200" u="none" cap="none" strike="noStrike">
                <a:solidFill>
                  <a:schemeClr val="dk1"/>
                </a:solidFill>
                <a:latin typeface="Calibri"/>
                <a:ea typeface="Calibri"/>
                <a:cs typeface="Calibri"/>
                <a:sym typeface="Calibri"/>
              </a:rPr>
              <a:t>Developer Velocity</a:t>
            </a:r>
          </a:p>
        </p:txBody>
      </p:sp>
      <p:sp>
        <p:nvSpPr>
          <p:cNvPr id="508" name="Shape 508"/>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53" name="Shape 553"/>
          <p:cNvSpPr txBox="1"/>
          <p:nvPr>
            <p:ph idx="1" type="body"/>
          </p:nvPr>
        </p:nvSpPr>
        <p:spPr>
          <a:xfrm>
            <a:off x="685800" y="4343400"/>
            <a:ext cx="5486400" cy="4114800"/>
          </a:xfrm>
          <a:prstGeom prst="rect">
            <a:avLst/>
          </a:prstGeom>
          <a:noFill/>
          <a:ln>
            <a:noFill/>
          </a:ln>
        </p:spPr>
        <p:txBody>
          <a:bodyPr anchorCtr="0" anchor="t" bIns="45700" lIns="91425" rIns="91425" wrap="square" tIns="45700">
            <a:noAutofit/>
          </a:bodyPr>
          <a:lstStyle/>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Because the Platform supports a number of </a:t>
            </a:r>
            <a:r>
              <a:rPr b="1" i="0" lang="en-US" sz="1200" u="none" cap="none" strike="noStrike">
                <a:solidFill>
                  <a:schemeClr val="dk1"/>
                </a:solidFill>
                <a:latin typeface="Calibri"/>
                <a:ea typeface="Calibri"/>
                <a:cs typeface="Calibri"/>
                <a:sym typeface="Calibri"/>
              </a:rPr>
              <a:t>languages and frameworks</a:t>
            </a:r>
            <a:r>
              <a:rPr b="0" i="0" lang="en-US" sz="1200" u="none" cap="none" strike="noStrike">
                <a:solidFill>
                  <a:schemeClr val="dk1"/>
                </a:solidFill>
                <a:latin typeface="Calibri"/>
                <a:ea typeface="Calibri"/>
                <a:cs typeface="Calibri"/>
                <a:sym typeface="Calibri"/>
              </a:rPr>
              <a:t>.  Ops no longer prepares special app stacks and configurations</a:t>
            </a: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With just 1 platform, ops can easily provide devs the flexibility</a:t>
            </a:r>
            <a:r>
              <a:rPr b="0" i="0" lang="en-US" sz="1200" u="none" cap="none" strike="noStrike">
                <a:solidFill>
                  <a:schemeClr val="dk1"/>
                </a:solidFill>
                <a:latin typeface="Calibri"/>
                <a:ea typeface="Calibri"/>
                <a:cs typeface="Calibri"/>
                <a:sym typeface="Calibri"/>
              </a:rPr>
              <a:t> to use the languages of choice, and the same experience across all of them while </a:t>
            </a:r>
            <a:r>
              <a:rPr b="1" i="0" lang="en-US" sz="1200" u="none" cap="none" strike="noStrike">
                <a:solidFill>
                  <a:schemeClr val="dk1"/>
                </a:solidFill>
                <a:latin typeface="Calibri"/>
                <a:ea typeface="Calibri"/>
                <a:cs typeface="Calibri"/>
                <a:sym typeface="Calibri"/>
              </a:rPr>
              <a:t>greatly reducing IT complexity</a:t>
            </a:r>
            <a:r>
              <a:rPr b="0" i="0" lang="en-US" sz="1200" u="none" cap="none" strike="noStrike">
                <a:solidFill>
                  <a:schemeClr val="dk1"/>
                </a:solidFill>
                <a:latin typeface="Calibri"/>
                <a:ea typeface="Calibri"/>
                <a:cs typeface="Calibri"/>
                <a:sym typeface="Calibri"/>
              </a:rPr>
              <a:t>.</a:t>
            </a: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Environments can be made immediately available through self service with </a:t>
            </a:r>
            <a:r>
              <a:rPr b="0" i="0" lang="en-US" sz="1200" u="none" cap="none" strike="noStrike">
                <a:solidFill>
                  <a:schemeClr val="dk1"/>
                </a:solidFill>
                <a:latin typeface="Calibri"/>
                <a:ea typeface="Calibri"/>
                <a:cs typeface="Calibri"/>
                <a:sym typeface="Calibri"/>
              </a:rPr>
              <a:t>the right policies applied the second developers need it.</a:t>
            </a:r>
          </a:p>
          <a:p>
            <a:pPr indent="0" lvl="1" marL="457200" marR="0" rtl="0" algn="l">
              <a:spcBef>
                <a:spcPts val="0"/>
              </a:spcBef>
              <a:buSzPct val="25000"/>
              <a:buNone/>
            </a:pPr>
            <a:r>
              <a:rPr b="0" i="0" lang="en-US" sz="1200" u="none" cap="none" strike="noStrike">
                <a:solidFill>
                  <a:schemeClr val="dk1"/>
                </a:solidFill>
                <a:latin typeface="Calibri"/>
                <a:ea typeface="Calibri"/>
                <a:cs typeface="Calibri"/>
                <a:sym typeface="Calibri"/>
              </a:rPr>
              <a:t>Devs  simply push their app “</a:t>
            </a:r>
            <a:r>
              <a:rPr b="1" i="0" lang="en-US" sz="1200" u="none" cap="none" strike="noStrike">
                <a:solidFill>
                  <a:schemeClr val="dk1"/>
                </a:solidFill>
                <a:latin typeface="Calibri"/>
                <a:ea typeface="Calibri"/>
                <a:cs typeface="Calibri"/>
                <a:sym typeface="Calibri"/>
              </a:rPr>
              <a:t>cf push”</a:t>
            </a:r>
            <a:r>
              <a:rPr b="0" i="0" lang="en-US" sz="1200" u="none" cap="none" strike="noStrike">
                <a:solidFill>
                  <a:schemeClr val="dk1"/>
                </a:solidFill>
                <a:latin typeface="Calibri"/>
                <a:ea typeface="Calibri"/>
                <a:cs typeface="Calibri"/>
                <a:sym typeface="Calibri"/>
              </a:rPr>
              <a:t> either via command line or IDE. The platform </a:t>
            </a:r>
            <a:r>
              <a:rPr b="1" i="0" lang="en-US" sz="1200" u="none" cap="none" strike="noStrike">
                <a:solidFill>
                  <a:schemeClr val="dk1"/>
                </a:solidFill>
                <a:latin typeface="Calibri"/>
                <a:ea typeface="Calibri"/>
                <a:cs typeface="Calibri"/>
                <a:sym typeface="Calibri"/>
              </a:rPr>
              <a:t>detects what kind of app </a:t>
            </a:r>
            <a:r>
              <a:rPr b="0" i="0" lang="en-US" sz="1200" u="none" cap="none" strike="noStrike">
                <a:solidFill>
                  <a:schemeClr val="dk1"/>
                </a:solidFill>
                <a:latin typeface="Calibri"/>
                <a:ea typeface="Calibri"/>
                <a:cs typeface="Calibri"/>
                <a:sym typeface="Calibri"/>
              </a:rPr>
              <a:t>it is, provisions the resources and runs your app in a container -  no waiting.  Those resources  like embedded webserver, the app configurations, the service connections that the app is bound to, are all bundled into what we call a “buildpack”. Ops teams can curate and customize the buildpacks to ensure developers are on the most secure and up to date versions. </a:t>
            </a:r>
          </a:p>
          <a:p>
            <a:pPr indent="0" lvl="1" marL="45720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1" marL="457200" marR="0" rtl="0" algn="l">
              <a:spcBef>
                <a:spcPts val="0"/>
              </a:spcBef>
              <a:buSzPct val="25000"/>
              <a:buNone/>
            </a:pPr>
            <a:r>
              <a:rPr b="1" i="0" lang="en-US" sz="1200" u="none" cap="none" strike="noStrike">
                <a:solidFill>
                  <a:schemeClr val="dk1"/>
                </a:solidFill>
                <a:latin typeface="Calibri"/>
                <a:ea typeface="Calibri"/>
                <a:cs typeface="Calibri"/>
                <a:sym typeface="Calibri"/>
              </a:rPr>
              <a:t>&lt;optional: if you know the devs want to use Docker&gt;</a:t>
            </a:r>
          </a:p>
          <a:p>
            <a:pPr indent="0" lvl="2" marL="914400" marR="0" rtl="0" algn="l">
              <a:spcBef>
                <a:spcPts val="0"/>
              </a:spcBef>
              <a:buSzPct val="25000"/>
              <a:buNone/>
            </a:pPr>
            <a:r>
              <a:rPr b="0" i="0" lang="en-US" sz="1200" u="none" cap="none" strike="noStrike">
                <a:solidFill>
                  <a:schemeClr val="dk1"/>
                </a:solidFill>
                <a:latin typeface="Calibri"/>
                <a:ea typeface="Calibri"/>
                <a:cs typeface="Calibri"/>
                <a:sym typeface="Calibri"/>
              </a:rPr>
              <a:t>PCF also runs Docker images. Docker is basically a container format and is “packaging and a subystem” concern. Docker by itself is not a platform and has limited value on its own. If Developers want to use Docker, they can now leverage the built in Pivotal Cloud Foundry platform capabilities that we will talk about shortly to run Docker images. This doesn’t mean that developers should pull together a random set of Docker images and magically get orchestration and management. We see developers building Docker images from their continuous integration processes. From our POV its just about offering an alternate mechanism for deploying code that’s independent of container formats so that developers continue to have flexibility.</a:t>
            </a:r>
          </a:p>
          <a:p>
            <a:pPr indent="0" lvl="0" marL="0" marR="0" rtl="0" algn="l">
              <a:spcBef>
                <a:spcPts val="0"/>
              </a:spcBef>
              <a:buSzPct val="25000"/>
              <a:buNone/>
            </a:pP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54" name="Shape 554"/>
          <p:cNvSpPr txBox="1"/>
          <p:nvPr>
            <p:ph idx="12" type="sldNum"/>
          </p:nvPr>
        </p:nvSpPr>
        <p:spPr>
          <a:xfrm>
            <a:off x="3884613" y="8685213"/>
            <a:ext cx="2971800" cy="457200"/>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bg>
      <p:bgPr>
        <a:solidFill>
          <a:srgbClr val="0E232D"/>
        </a:solidFill>
      </p:bgPr>
    </p:bg>
    <p:spTree>
      <p:nvGrpSpPr>
        <p:cNvPr id="10" name="Shape 10"/>
        <p:cNvGrpSpPr/>
        <p:nvPr/>
      </p:nvGrpSpPr>
      <p:grpSpPr>
        <a:xfrm>
          <a:off x="0" y="0"/>
          <a:ext cx="0" cy="0"/>
          <a:chOff x="0" y="0"/>
          <a:chExt cx="0" cy="0"/>
        </a:xfrm>
      </p:grpSpPr>
      <p:sp>
        <p:nvSpPr>
          <p:cNvPr id="11" name="Shape 11"/>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Main Page">
    <p:spTree>
      <p:nvGrpSpPr>
        <p:cNvPr id="47" name="Shape 47"/>
        <p:cNvGrpSpPr/>
        <p:nvPr/>
      </p:nvGrpSpPr>
      <p:grpSpPr>
        <a:xfrm>
          <a:off x="0" y="0"/>
          <a:ext cx="0" cy="0"/>
          <a:chOff x="0" y="0"/>
          <a:chExt cx="0" cy="0"/>
        </a:xfrm>
      </p:grpSpPr>
      <p:sp>
        <p:nvSpPr>
          <p:cNvPr id="48" name="Shape 48"/>
          <p:cNvSpPr txBox="1"/>
          <p:nvPr>
            <p:ph type="title"/>
          </p:nvPr>
        </p:nvSpPr>
        <p:spPr>
          <a:xfrm>
            <a:off x="48247" y="149918"/>
            <a:ext cx="2918867"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sz="2400">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9" name="Shape 49"/>
          <p:cNvSpPr txBox="1"/>
          <p:nvPr>
            <p:ph idx="1" type="body"/>
          </p:nvPr>
        </p:nvSpPr>
        <p:spPr>
          <a:xfrm>
            <a:off x="48619" y="624363"/>
            <a:ext cx="2918671" cy="288565"/>
          </a:xfrm>
          <a:prstGeom prst="rect">
            <a:avLst/>
          </a:prstGeom>
          <a:noFill/>
          <a:ln>
            <a:noFill/>
          </a:ln>
        </p:spPr>
        <p:txBody>
          <a:bodyPr anchorCtr="0" anchor="t" bIns="91425" lIns="91425" rIns="91425" wrap="square" tIns="91425"/>
          <a:lstStyle>
            <a:lvl1pPr indent="0" lvl="0" marL="0" marR="0" rtl="0" algn="l">
              <a:spcBef>
                <a:spcPts val="360"/>
              </a:spcBef>
              <a:buClr>
                <a:srgbClr val="595959"/>
              </a:buClr>
              <a:buFont typeface="Arial"/>
              <a:buChar char="●"/>
              <a:defRPr b="0" i="0" sz="1800" u="none" cap="none" strike="noStrike">
                <a:solidFill>
                  <a:srgbClr val="595959"/>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0" name="Shape 50"/>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1" name="Shape 51"/>
          <p:cNvSpPr/>
          <p:nvPr>
            <p:ph idx="2" type="pic"/>
          </p:nvPr>
        </p:nvSpPr>
        <p:spPr>
          <a:xfrm>
            <a:off x="3045129" y="-2286"/>
            <a:ext cx="6098871" cy="5148072"/>
          </a:xfrm>
          <a:prstGeom prst="rect">
            <a:avLst/>
          </a:prstGeom>
          <a:solidFill>
            <a:srgbClr val="D8D8D8"/>
          </a:solidFill>
          <a:ln>
            <a:noFill/>
          </a:ln>
        </p:spPr>
        <p:txBody>
          <a:bodyPr anchorCtr="0" anchor="ctr" bIns="91425" lIns="91425" rIns="91425" wrap="square" tIns="91425"/>
          <a:lstStyle>
            <a:lvl1pPr indent="0" lvl="0" marL="0" marR="0" rtl="0" algn="ctr">
              <a:spcBef>
                <a:spcPts val="640"/>
              </a:spcBef>
              <a:buClr>
                <a:schemeClr val="lt1"/>
              </a:buClr>
              <a:buFont typeface="Arial"/>
              <a:buNone/>
              <a:defRPr b="0" i="0" sz="3200" u="none" cap="none" strike="noStrike">
                <a:solidFill>
                  <a:schemeClr val="lt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2" name="Shape 52"/>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pic>
        <p:nvPicPr>
          <p:cNvPr descr="pivotal_teal.png" id="53" name="Shape 53"/>
          <p:cNvPicPr preferRelativeResize="0"/>
          <p:nvPr/>
        </p:nvPicPr>
        <p:blipFill rotWithShape="1">
          <a:blip r:embed="rId2">
            <a:alphaModFix/>
          </a:blip>
          <a:srcRect b="0" l="0" r="0" t="0"/>
          <a:stretch/>
        </p:blipFill>
        <p:spPr>
          <a:xfrm>
            <a:off x="2191144" y="4855076"/>
            <a:ext cx="731520" cy="17127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Main Page">
    <p:spTree>
      <p:nvGrpSpPr>
        <p:cNvPr id="54" name="Shape 54"/>
        <p:cNvGrpSpPr/>
        <p:nvPr/>
      </p:nvGrpSpPr>
      <p:grpSpPr>
        <a:xfrm>
          <a:off x="0" y="0"/>
          <a:ext cx="0" cy="0"/>
          <a:chOff x="0" y="0"/>
          <a:chExt cx="0" cy="0"/>
        </a:xfrm>
      </p:grpSpPr>
      <p:sp>
        <p:nvSpPr>
          <p:cNvPr id="55" name="Shape 55"/>
          <p:cNvSpPr/>
          <p:nvPr>
            <p:ph idx="2" type="pic"/>
          </p:nvPr>
        </p:nvSpPr>
        <p:spPr>
          <a:xfrm>
            <a:off x="0" y="-2286"/>
            <a:ext cx="4572000" cy="5148072"/>
          </a:xfrm>
          <a:prstGeom prst="rect">
            <a:avLst/>
          </a:prstGeom>
          <a:solidFill>
            <a:srgbClr val="D8D8D8"/>
          </a:solidFill>
          <a:ln>
            <a:noFill/>
          </a:ln>
        </p:spPr>
        <p:txBody>
          <a:bodyPr anchorCtr="0" anchor="ctr" bIns="91425" lIns="91425" rIns="91425" wrap="square" tIns="91425"/>
          <a:lstStyle>
            <a:lvl1pPr indent="0" lvl="0" marL="0" marR="0" rtl="0" algn="ctr">
              <a:spcBef>
                <a:spcPts val="640"/>
              </a:spcBef>
              <a:buClr>
                <a:schemeClr val="lt1"/>
              </a:buClr>
              <a:buFont typeface="Arial"/>
              <a:buNone/>
              <a:defRPr b="0" i="0" sz="3200" u="none" cap="none" strike="noStrike">
                <a:solidFill>
                  <a:schemeClr val="lt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6" name="Shape 56"/>
          <p:cNvSpPr/>
          <p:nvPr>
            <p:ph idx="3" type="pic"/>
          </p:nvPr>
        </p:nvSpPr>
        <p:spPr>
          <a:xfrm>
            <a:off x="4572000" y="-2286"/>
            <a:ext cx="4572000" cy="5148072"/>
          </a:xfrm>
          <a:prstGeom prst="rect">
            <a:avLst/>
          </a:prstGeom>
          <a:solidFill>
            <a:srgbClr val="D8D8D8"/>
          </a:solidFill>
          <a:ln>
            <a:noFill/>
          </a:ln>
        </p:spPr>
        <p:txBody>
          <a:bodyPr anchorCtr="0" anchor="ctr" bIns="91425" lIns="91425" rIns="91425" wrap="square" tIns="91425"/>
          <a:lstStyle>
            <a:lvl1pPr indent="0" lvl="0" marL="0" marR="0" rtl="0" algn="ctr">
              <a:spcBef>
                <a:spcPts val="640"/>
              </a:spcBef>
              <a:buClr>
                <a:schemeClr val="lt1"/>
              </a:buClr>
              <a:buFont typeface="Arial"/>
              <a:buNone/>
              <a:defRPr b="0" i="0" sz="3200" u="none" cap="none" strike="noStrike">
                <a:solidFill>
                  <a:schemeClr val="lt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7" name="Shape 57"/>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pic>
        <p:nvPicPr>
          <p:cNvPr descr="pivotal_white.png" id="58" name="Shape 58"/>
          <p:cNvPicPr preferRelativeResize="0"/>
          <p:nvPr/>
        </p:nvPicPr>
        <p:blipFill rotWithShape="1">
          <a:blip r:embed="rId2">
            <a:alphaModFix/>
          </a:blip>
          <a:srcRect b="0" l="0" r="0" t="0"/>
          <a:stretch/>
        </p:blipFill>
        <p:spPr>
          <a:xfrm>
            <a:off x="8206090" y="4848817"/>
            <a:ext cx="798210" cy="185537"/>
          </a:xfrm>
          <a:prstGeom prst="rect">
            <a:avLst/>
          </a:prstGeom>
          <a:noFill/>
          <a:ln>
            <a:noFill/>
          </a:ln>
        </p:spPr>
      </p:pic>
      <p:sp>
        <p:nvSpPr>
          <p:cNvPr id="59" name="Shape 59"/>
          <p:cNvSpPr txBox="1"/>
          <p:nvPr>
            <p:ph type="title"/>
          </p:nvPr>
        </p:nvSpPr>
        <p:spPr>
          <a:xfrm>
            <a:off x="113722" y="149918"/>
            <a:ext cx="8796928"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sz="2800">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0" name="Shape 60"/>
          <p:cNvSpPr txBox="1"/>
          <p:nvPr>
            <p:ph idx="1" type="body"/>
          </p:nvPr>
        </p:nvSpPr>
        <p:spPr>
          <a:xfrm>
            <a:off x="114300" y="624363"/>
            <a:ext cx="8796338" cy="288565"/>
          </a:xfrm>
          <a:prstGeom prst="rect">
            <a:avLst/>
          </a:prstGeom>
          <a:noFill/>
          <a:ln>
            <a:noFill/>
          </a:ln>
        </p:spPr>
        <p:txBody>
          <a:bodyPr anchorCtr="0" anchor="t" bIns="91425" lIns="91425" rIns="91425" wrap="square" tIns="91425"/>
          <a:lstStyle>
            <a:lvl1pPr indent="0" lvl="0" marL="0" marR="0" rtl="0" algn="l">
              <a:spcBef>
                <a:spcPts val="360"/>
              </a:spcBef>
              <a:buClr>
                <a:srgbClr val="FFFFFF"/>
              </a:buClr>
              <a:buFont typeface="Arial"/>
              <a:buChar char="●"/>
              <a:defRPr b="0" i="0" sz="1800" u="none" cap="none" strike="noStrike">
                <a:solidFill>
                  <a:srgbClr val="FFFFFF"/>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p:spTree>
      <p:nvGrpSpPr>
        <p:cNvPr id="61" name="Shape 61"/>
        <p:cNvGrpSpPr/>
        <p:nvPr/>
      </p:nvGrpSpPr>
      <p:grpSpPr>
        <a:xfrm>
          <a:off x="0" y="0"/>
          <a:ext cx="0" cy="0"/>
          <a:chOff x="0" y="0"/>
          <a:chExt cx="0" cy="0"/>
        </a:xfrm>
      </p:grpSpPr>
      <p:sp>
        <p:nvSpPr>
          <p:cNvPr id="62" name="Shape 62"/>
          <p:cNvSpPr/>
          <p:nvPr/>
        </p:nvSpPr>
        <p:spPr>
          <a:xfrm>
            <a:off x="4572000" y="0"/>
            <a:ext cx="4572000" cy="5143500"/>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Pivotal_White.png" id="63" name="Shape 63"/>
          <p:cNvPicPr preferRelativeResize="0"/>
          <p:nvPr/>
        </p:nvPicPr>
        <p:blipFill rotWithShape="1">
          <a:blip r:embed="rId2">
            <a:alphaModFix/>
          </a:blip>
          <a:srcRect b="0" l="0" r="0" t="0"/>
          <a:stretch/>
        </p:blipFill>
        <p:spPr>
          <a:xfrm>
            <a:off x="8286415" y="4854091"/>
            <a:ext cx="710922" cy="173697"/>
          </a:xfrm>
          <a:prstGeom prst="rect">
            <a:avLst/>
          </a:prstGeom>
          <a:noFill/>
          <a:ln>
            <a:noFill/>
          </a:ln>
        </p:spPr>
      </p:pic>
      <p:sp>
        <p:nvSpPr>
          <p:cNvPr id="64" name="Shape 64"/>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65" name="Shape 65"/>
        <p:cNvGrpSpPr/>
        <p:nvPr/>
      </p:nvGrpSpPr>
      <p:grpSpPr>
        <a:xfrm>
          <a:off x="0" y="0"/>
          <a:ext cx="0" cy="0"/>
          <a:chOff x="0" y="0"/>
          <a:chExt cx="0" cy="0"/>
        </a:xfrm>
      </p:grpSpPr>
      <p:sp>
        <p:nvSpPr>
          <p:cNvPr id="66" name="Shape 66"/>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8_Blank">
    <p:bg>
      <p:bgPr>
        <a:gradFill>
          <a:gsLst>
            <a:gs pos="0">
              <a:srgbClr val="22313C"/>
            </a:gs>
            <a:gs pos="100000">
              <a:srgbClr val="2C3E4B"/>
            </a:gs>
          </a:gsLst>
          <a:lin ang="16200000" scaled="0"/>
        </a:gradFill>
      </p:bgPr>
    </p:bg>
    <p:spTree>
      <p:nvGrpSpPr>
        <p:cNvPr id="72" name="Shape 72"/>
        <p:cNvGrpSpPr/>
        <p:nvPr/>
      </p:nvGrpSpPr>
      <p:grpSpPr>
        <a:xfrm>
          <a:off x="0" y="0"/>
          <a:ext cx="0" cy="0"/>
          <a:chOff x="0" y="0"/>
          <a:chExt cx="0" cy="0"/>
        </a:xfrm>
      </p:grpSpPr>
      <p:sp>
        <p:nvSpPr>
          <p:cNvPr id="73" name="Shape 73"/>
          <p:cNvSpPr txBox="1"/>
          <p:nvPr>
            <p:ph idx="1" type="body"/>
          </p:nvPr>
        </p:nvSpPr>
        <p:spPr>
          <a:xfrm>
            <a:off x="411480" y="347473"/>
            <a:ext cx="5303520" cy="237744"/>
          </a:xfrm>
          <a:prstGeom prst="rect">
            <a:avLst/>
          </a:prstGeom>
          <a:noFill/>
          <a:ln>
            <a:noFill/>
          </a:ln>
          <a:effectLst>
            <a:outerShdw blurRad="50800" rotWithShape="0" algn="t" dir="5400000" dist="38100">
              <a:srgbClr val="000000">
                <a:alpha val="40000"/>
              </a:srgbClr>
            </a:outerShdw>
          </a:effectLst>
        </p:spPr>
        <p:txBody>
          <a:bodyPr anchorCtr="0" anchor="t" bIns="91425" lIns="91425" rIns="91425" wrap="square" tIns="91425"/>
          <a:lstStyle>
            <a:lvl1pPr indent="0" lvl="0" marL="0" marR="0" rtl="0" algn="l">
              <a:spcBef>
                <a:spcPts val="200"/>
              </a:spcBef>
              <a:buClr>
                <a:srgbClr val="199F80"/>
              </a:buClr>
              <a:buFont typeface="Arial"/>
              <a:buChar char="●"/>
              <a:defRPr b="1" i="0" sz="1000" u="none" cap="none" strike="noStrike">
                <a:solidFill>
                  <a:srgbClr val="199F80"/>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4" name="Shape 74"/>
          <p:cNvSpPr txBox="1"/>
          <p:nvPr>
            <p:ph idx="2" type="body"/>
          </p:nvPr>
        </p:nvSpPr>
        <p:spPr>
          <a:xfrm>
            <a:off x="411480" y="548068"/>
            <a:ext cx="5303520" cy="814388"/>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5" name="Shape 75"/>
          <p:cNvSpPr/>
          <p:nvPr/>
        </p:nvSpPr>
        <p:spPr>
          <a:xfrm>
            <a:off x="13113983" y="10010775"/>
            <a:ext cx="6785611" cy="399289"/>
          </a:xfrm>
          <a:prstGeom prst="rect">
            <a:avLst/>
          </a:prstGeom>
          <a:noFill/>
          <a:ln>
            <a:noFill/>
          </a:ln>
        </p:spPr>
        <p:txBody>
          <a:bodyPr anchorCtr="0" anchor="ctr" bIns="50800" lIns="50800" rIns="50800" wrap="square" tIns="50800">
            <a:noAutofit/>
          </a:bodyPr>
          <a:lstStyle/>
          <a:p>
            <a:pPr indent="0" lvl="0" marL="0" marR="0" rtl="0" algn="ctr">
              <a:spcBef>
                <a:spcPts val="0"/>
              </a:spcBef>
              <a:buClr>
                <a:srgbClr val="FFFFFF"/>
              </a:buClr>
              <a:buSzPct val="25000"/>
              <a:buFont typeface="Helvetica Neue"/>
              <a:buNone/>
            </a:pPr>
            <a:r>
              <a:rPr lang="en-US" sz="2000">
                <a:solidFill>
                  <a:srgbClr val="507898"/>
                </a:solidFill>
                <a:latin typeface="Helvetica Neue"/>
                <a:ea typeface="Helvetica Neue"/>
                <a:cs typeface="Helvetica Neue"/>
                <a:sym typeface="Helvetica Neue"/>
              </a:rPr>
              <a:t>© Copyright 2016 Pivotal Software Inc. All rights reserved.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9_Blank">
    <p:spTree>
      <p:nvGrpSpPr>
        <p:cNvPr id="76" name="Shape 76"/>
        <p:cNvGrpSpPr/>
        <p:nvPr/>
      </p:nvGrpSpPr>
      <p:grpSpPr>
        <a:xfrm>
          <a:off x="0" y="0"/>
          <a:ext cx="0" cy="0"/>
          <a:chOff x="0" y="0"/>
          <a:chExt cx="0" cy="0"/>
        </a:xfrm>
      </p:grpSpPr>
      <p:sp>
        <p:nvSpPr>
          <p:cNvPr id="77" name="Shape 77"/>
          <p:cNvSpPr/>
          <p:nvPr/>
        </p:nvSpPr>
        <p:spPr>
          <a:xfrm>
            <a:off x="0" y="0"/>
            <a:ext cx="9144000" cy="101600"/>
          </a:xfrm>
          <a:prstGeom prst="rect">
            <a:avLst/>
          </a:prstGeom>
          <a:solidFill>
            <a:srgbClr val="0E675B"/>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6_Blank">
    <p:bg>
      <p:bgPr>
        <a:solidFill>
          <a:schemeClr val="lt1"/>
        </a:solidFill>
      </p:bgPr>
    </p:bg>
    <p:spTree>
      <p:nvGrpSpPr>
        <p:cNvPr id="78" name="Shape 78"/>
        <p:cNvGrpSpPr/>
        <p:nvPr/>
      </p:nvGrpSpPr>
      <p:grpSpPr>
        <a:xfrm>
          <a:off x="0" y="0"/>
          <a:ext cx="0" cy="0"/>
          <a:chOff x="0" y="0"/>
          <a:chExt cx="0" cy="0"/>
        </a:xfrm>
      </p:grpSpPr>
      <p:sp>
        <p:nvSpPr>
          <p:cNvPr id="79" name="Shape 79"/>
          <p:cNvSpPr/>
          <p:nvPr/>
        </p:nvSpPr>
        <p:spPr>
          <a:xfrm>
            <a:off x="114300" y="112014"/>
            <a:ext cx="8915400" cy="4919472"/>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80" name="Shape 80"/>
          <p:cNvSpPr/>
          <p:nvPr>
            <p:ph idx="2" type="pic"/>
          </p:nvPr>
        </p:nvSpPr>
        <p:spPr>
          <a:xfrm>
            <a:off x="114300" y="112713"/>
            <a:ext cx="8915400" cy="4918075"/>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1" name="Shape 81"/>
          <p:cNvSpPr txBox="1"/>
          <p:nvPr>
            <p:ph idx="1" type="body"/>
          </p:nvPr>
        </p:nvSpPr>
        <p:spPr>
          <a:xfrm>
            <a:off x="411480" y="347473"/>
            <a:ext cx="5303520" cy="237744"/>
          </a:xfrm>
          <a:prstGeom prst="rect">
            <a:avLst/>
          </a:prstGeom>
          <a:noFill/>
          <a:ln>
            <a:noFill/>
          </a:ln>
        </p:spPr>
        <p:txBody>
          <a:bodyPr anchorCtr="0" anchor="t" bIns="91425" lIns="91425" rIns="91425" wrap="square" tIns="91425"/>
          <a:lstStyle>
            <a:lvl1pPr indent="0" lvl="0" marL="0" marR="0" rtl="0" algn="l">
              <a:spcBef>
                <a:spcPts val="200"/>
              </a:spcBef>
              <a:buClr>
                <a:srgbClr val="199F80"/>
              </a:buClr>
              <a:buFont typeface="Arial"/>
              <a:buChar char="●"/>
              <a:defRPr b="1" i="0" sz="1000" u="none" cap="none" strike="noStrike">
                <a:solidFill>
                  <a:srgbClr val="199F80"/>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2" name="Shape 82"/>
          <p:cNvSpPr txBox="1"/>
          <p:nvPr>
            <p:ph idx="3" type="body"/>
          </p:nvPr>
        </p:nvSpPr>
        <p:spPr>
          <a:xfrm>
            <a:off x="411480" y="548068"/>
            <a:ext cx="5303520" cy="814388"/>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Blank">
    <p:bg>
      <p:bgPr>
        <a:solidFill>
          <a:srgbClr val="0E232D"/>
        </a:solidFill>
      </p:bgPr>
    </p:bg>
    <p:spTree>
      <p:nvGrpSpPr>
        <p:cNvPr id="83" name="Shape 83"/>
        <p:cNvGrpSpPr/>
        <p:nvPr/>
      </p:nvGrpSpPr>
      <p:grpSpPr>
        <a:xfrm>
          <a:off x="0" y="0"/>
          <a:ext cx="0" cy="0"/>
          <a:chOff x="0" y="0"/>
          <a:chExt cx="0" cy="0"/>
        </a:xfrm>
      </p:grpSpPr>
      <p:sp>
        <p:nvSpPr>
          <p:cNvPr id="84" name="Shape 84"/>
          <p:cNvSpPr/>
          <p:nvPr/>
        </p:nvSpPr>
        <p:spPr>
          <a:xfrm>
            <a:off x="0" y="2845"/>
            <a:ext cx="9144000" cy="5143500"/>
          </a:xfrm>
          <a:prstGeom prst="rect">
            <a:avLst/>
          </a:prstGeom>
          <a:solidFill>
            <a:srgbClr val="182730">
              <a:alpha val="61960"/>
            </a:srgb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age">
    <p:spTree>
      <p:nvGrpSpPr>
        <p:cNvPr id="85" name="Shape 85"/>
        <p:cNvGrpSpPr/>
        <p:nvPr/>
      </p:nvGrpSpPr>
      <p:grpSpPr>
        <a:xfrm>
          <a:off x="0" y="0"/>
          <a:ext cx="0" cy="0"/>
          <a:chOff x="0" y="0"/>
          <a:chExt cx="0" cy="0"/>
        </a:xfrm>
      </p:grpSpPr>
      <p:sp>
        <p:nvSpPr>
          <p:cNvPr id="86" name="Shape 86"/>
          <p:cNvSpPr txBox="1"/>
          <p:nvPr>
            <p:ph type="title"/>
          </p:nvPr>
        </p:nvSpPr>
        <p:spPr>
          <a:xfrm>
            <a:off x="113722" y="149918"/>
            <a:ext cx="8796928"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7" name="Shape 87"/>
          <p:cNvSpPr txBox="1"/>
          <p:nvPr>
            <p:ph idx="1" type="body"/>
          </p:nvPr>
        </p:nvSpPr>
        <p:spPr>
          <a:xfrm>
            <a:off x="114300" y="624363"/>
            <a:ext cx="8796338" cy="288565"/>
          </a:xfrm>
          <a:prstGeom prst="rect">
            <a:avLst/>
          </a:prstGeom>
          <a:noFill/>
          <a:ln>
            <a:noFill/>
          </a:ln>
        </p:spPr>
        <p:txBody>
          <a:bodyPr anchorCtr="0" anchor="t" bIns="91425" lIns="91425" rIns="91425" wrap="square" tIns="91425"/>
          <a:lstStyle>
            <a:lvl1pPr indent="0" lvl="0" marL="0" marR="0" rtl="0" algn="l">
              <a:spcBef>
                <a:spcPts val="360"/>
              </a:spcBef>
              <a:buClr>
                <a:srgbClr val="7F7F7F"/>
              </a:buClr>
              <a:buFont typeface="Arial"/>
              <a:buChar char="●"/>
              <a:defRPr b="0" i="0" sz="1800" u="none" cap="none" strike="noStrike">
                <a:solidFill>
                  <a:srgbClr val="7F7F7F"/>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8" name="Shape 88"/>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Tree>
  </p:cSld>
  <p:clrMapOvr>
    <a:masterClrMapping/>
  </p:clrMapOvr>
  <p:transition spd="med">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lit">
    <p:spTree>
      <p:nvGrpSpPr>
        <p:cNvPr id="89" name="Shape 89"/>
        <p:cNvGrpSpPr/>
        <p:nvPr/>
      </p:nvGrpSpPr>
      <p:grpSpPr>
        <a:xfrm>
          <a:off x="0" y="0"/>
          <a:ext cx="0" cy="0"/>
          <a:chOff x="0" y="0"/>
          <a:chExt cx="0" cy="0"/>
        </a:xfrm>
      </p:grpSpPr>
      <p:sp>
        <p:nvSpPr>
          <p:cNvPr id="90" name="Shape 90"/>
          <p:cNvSpPr/>
          <p:nvPr/>
        </p:nvSpPr>
        <p:spPr>
          <a:xfrm>
            <a:off x="4572000" y="0"/>
            <a:ext cx="4572000" cy="5143500"/>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descr="Pivotal_White.png" id="91" name="Shape 91"/>
          <p:cNvPicPr preferRelativeResize="0"/>
          <p:nvPr/>
        </p:nvPicPr>
        <p:blipFill rotWithShape="1">
          <a:blip r:embed="rId2">
            <a:alphaModFix/>
          </a:blip>
          <a:srcRect b="0" l="0" r="0" t="0"/>
          <a:stretch/>
        </p:blipFill>
        <p:spPr>
          <a:xfrm>
            <a:off x="8286415" y="4854091"/>
            <a:ext cx="711616" cy="173697"/>
          </a:xfrm>
          <a:prstGeom prst="rect">
            <a:avLst/>
          </a:prstGeom>
          <a:noFill/>
          <a:ln>
            <a:noFill/>
          </a:ln>
        </p:spPr>
      </p:pic>
      <p:sp>
        <p:nvSpPr>
          <p:cNvPr id="92" name="Shape 92"/>
          <p:cNvSpPr txBox="1"/>
          <p:nvPr>
            <p:ph type="title"/>
          </p:nvPr>
        </p:nvSpPr>
        <p:spPr>
          <a:xfrm>
            <a:off x="113722" y="149918"/>
            <a:ext cx="4342868"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3" name="Shape 93"/>
          <p:cNvSpPr txBox="1"/>
          <p:nvPr>
            <p:ph idx="1" type="body"/>
          </p:nvPr>
        </p:nvSpPr>
        <p:spPr>
          <a:xfrm>
            <a:off x="114300" y="1086002"/>
            <a:ext cx="8796338" cy="288565"/>
          </a:xfrm>
          <a:prstGeom prst="rect">
            <a:avLst/>
          </a:prstGeom>
          <a:noFill/>
          <a:ln>
            <a:noFill/>
          </a:ln>
        </p:spPr>
        <p:txBody>
          <a:bodyPr anchorCtr="0" anchor="t" bIns="91425" lIns="91425" rIns="91425" wrap="square" tIns="91425"/>
          <a:lstStyle>
            <a:lvl1pPr indent="0" lvl="0" marL="0" marR="0" rtl="0" algn="l">
              <a:spcBef>
                <a:spcPts val="360"/>
              </a:spcBef>
              <a:buClr>
                <a:srgbClr val="7F7F7F"/>
              </a:buClr>
              <a:buFont typeface="Arial"/>
              <a:buChar char="●"/>
              <a:defRPr b="0" i="0" sz="1800" u="none" cap="none" strike="noStrike">
                <a:solidFill>
                  <a:srgbClr val="7F7F7F"/>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age">
    <p:spTree>
      <p:nvGrpSpPr>
        <p:cNvPr id="14" name="Shape 14"/>
        <p:cNvGrpSpPr/>
        <p:nvPr/>
      </p:nvGrpSpPr>
      <p:grpSpPr>
        <a:xfrm>
          <a:off x="0" y="0"/>
          <a:ext cx="0" cy="0"/>
          <a:chOff x="0" y="0"/>
          <a:chExt cx="0" cy="0"/>
        </a:xfrm>
      </p:grpSpPr>
      <p:sp>
        <p:nvSpPr>
          <p:cNvPr id="15" name="Shape 15"/>
          <p:cNvSpPr txBox="1"/>
          <p:nvPr>
            <p:ph type="title"/>
          </p:nvPr>
        </p:nvSpPr>
        <p:spPr>
          <a:xfrm>
            <a:off x="113722" y="149918"/>
            <a:ext cx="8796928"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6" name="Shape 16"/>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sp>
        <p:nvSpPr>
          <p:cNvPr id="17" name="Shape 17"/>
          <p:cNvSpPr txBox="1"/>
          <p:nvPr>
            <p:ph idx="1" type="body"/>
          </p:nvPr>
        </p:nvSpPr>
        <p:spPr>
          <a:xfrm>
            <a:off x="114300" y="624363"/>
            <a:ext cx="8796338" cy="288565"/>
          </a:xfrm>
          <a:prstGeom prst="rect">
            <a:avLst/>
          </a:prstGeom>
          <a:noFill/>
          <a:ln>
            <a:noFill/>
          </a:ln>
        </p:spPr>
        <p:txBody>
          <a:bodyPr anchorCtr="0" anchor="t" bIns="91425" lIns="91425" rIns="91425" wrap="square" tIns="91425"/>
          <a:lstStyle>
            <a:lvl1pPr indent="0" lvl="0" marL="0" marR="0" rtl="0" algn="l">
              <a:spcBef>
                <a:spcPts val="360"/>
              </a:spcBef>
              <a:buClr>
                <a:srgbClr val="595959"/>
              </a:buClr>
              <a:buFont typeface="Arial"/>
              <a:buChar char="●"/>
              <a:defRPr b="0" i="0" sz="1800" u="none" cap="none" strike="noStrike">
                <a:solidFill>
                  <a:srgbClr val="595959"/>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 name="Shape 18"/>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_Blank">
    <p:spTree>
      <p:nvGrpSpPr>
        <p:cNvPr id="94" name="Shape 94"/>
        <p:cNvGrpSpPr/>
        <p:nvPr/>
      </p:nvGrpSpPr>
      <p:grpSpPr>
        <a:xfrm>
          <a:off x="0" y="0"/>
          <a:ext cx="0" cy="0"/>
          <a:chOff x="0" y="0"/>
          <a:chExt cx="0" cy="0"/>
        </a:xfrm>
      </p:grpSpPr>
      <p:sp>
        <p:nvSpPr>
          <p:cNvPr id="95" name="Shape 95"/>
          <p:cNvSpPr/>
          <p:nvPr>
            <p:ph idx="2" type="pic"/>
          </p:nvPr>
        </p:nvSpPr>
        <p:spPr>
          <a:xfrm>
            <a:off x="114300" y="112713"/>
            <a:ext cx="8915400" cy="4918075"/>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6" name="Shape 96"/>
          <p:cNvSpPr txBox="1"/>
          <p:nvPr>
            <p:ph idx="1" type="body"/>
          </p:nvPr>
        </p:nvSpPr>
        <p:spPr>
          <a:xfrm>
            <a:off x="411480" y="347473"/>
            <a:ext cx="5303520" cy="237744"/>
          </a:xfrm>
          <a:prstGeom prst="rect">
            <a:avLst/>
          </a:prstGeom>
          <a:noFill/>
          <a:ln>
            <a:noFill/>
          </a:ln>
        </p:spPr>
        <p:txBody>
          <a:bodyPr anchorCtr="0" anchor="t" bIns="91425" lIns="91425" rIns="91425" wrap="square" tIns="91425"/>
          <a:lstStyle>
            <a:lvl1pPr indent="0" lvl="0" marL="0" marR="0" rtl="0" algn="l">
              <a:spcBef>
                <a:spcPts val="200"/>
              </a:spcBef>
              <a:buClr>
                <a:schemeClr val="accent1"/>
              </a:buClr>
              <a:buFont typeface="Arial"/>
              <a:buChar char="●"/>
              <a:defRPr b="1" i="0" sz="1000" u="none" cap="none" strike="noStrike">
                <a:solidFill>
                  <a:schemeClr val="accent1"/>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7" name="Shape 97"/>
          <p:cNvSpPr txBox="1"/>
          <p:nvPr>
            <p:ph idx="3" type="body"/>
          </p:nvPr>
        </p:nvSpPr>
        <p:spPr>
          <a:xfrm>
            <a:off x="411480" y="548068"/>
            <a:ext cx="5303520" cy="814388"/>
          </a:xfrm>
          <a:prstGeom prst="rect">
            <a:avLst/>
          </a:prstGeom>
          <a:noFill/>
          <a:ln>
            <a:noFill/>
          </a:ln>
        </p:spPr>
        <p:txBody>
          <a:bodyPr anchorCtr="0" anchor="t" bIns="91425" lIns="91425" rIns="91425" wrap="square" tIns="91425"/>
          <a:lstStyle>
            <a:lvl1pPr indent="0" lvl="0" marL="0" marR="0" rtl="0" algn="l">
              <a:spcBef>
                <a:spcPts val="320"/>
              </a:spcBef>
              <a:buClr>
                <a:srgbClr val="262626"/>
              </a:buClr>
              <a:buFont typeface="Arial"/>
              <a:buChar char="●"/>
              <a:defRPr b="0" i="0" sz="1600" u="none" cap="none" strike="noStrike">
                <a:solidFill>
                  <a:srgbClr val="262626"/>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98" name="Shape 98"/>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5_Blank">
    <p:spTree>
      <p:nvGrpSpPr>
        <p:cNvPr id="99" name="Shape 99"/>
        <p:cNvGrpSpPr/>
        <p:nvPr/>
      </p:nvGrpSpPr>
      <p:grpSpPr>
        <a:xfrm>
          <a:off x="0" y="0"/>
          <a:ext cx="0" cy="0"/>
          <a:chOff x="0" y="0"/>
          <a:chExt cx="0" cy="0"/>
        </a:xfrm>
      </p:grpSpPr>
      <p:sp>
        <p:nvSpPr>
          <p:cNvPr id="100" name="Shape 100"/>
          <p:cNvSpPr/>
          <p:nvPr>
            <p:ph idx="2" type="pic"/>
          </p:nvPr>
        </p:nvSpPr>
        <p:spPr>
          <a:xfrm>
            <a:off x="114300" y="112713"/>
            <a:ext cx="8915400" cy="4918075"/>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1" name="Shape 101"/>
          <p:cNvSpPr txBox="1"/>
          <p:nvPr>
            <p:ph idx="1" type="body"/>
          </p:nvPr>
        </p:nvSpPr>
        <p:spPr>
          <a:xfrm>
            <a:off x="411480" y="347473"/>
            <a:ext cx="5303520" cy="237744"/>
          </a:xfrm>
          <a:prstGeom prst="rect">
            <a:avLst/>
          </a:prstGeom>
          <a:noFill/>
          <a:ln>
            <a:noFill/>
          </a:ln>
        </p:spPr>
        <p:txBody>
          <a:bodyPr anchorCtr="0" anchor="t" bIns="91425" lIns="91425" rIns="91425" wrap="square" tIns="91425"/>
          <a:lstStyle>
            <a:lvl1pPr indent="0" lvl="0" marL="0" marR="0" rtl="0" algn="l">
              <a:spcBef>
                <a:spcPts val="200"/>
              </a:spcBef>
              <a:buClr>
                <a:schemeClr val="accent1"/>
              </a:buClr>
              <a:buFont typeface="Arial"/>
              <a:buChar char="●"/>
              <a:defRPr b="1" i="0" sz="1000" u="none" cap="none" strike="noStrike">
                <a:solidFill>
                  <a:schemeClr val="accent1"/>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2" name="Shape 102"/>
          <p:cNvSpPr txBox="1"/>
          <p:nvPr>
            <p:ph idx="3" type="body"/>
          </p:nvPr>
        </p:nvSpPr>
        <p:spPr>
          <a:xfrm>
            <a:off x="411480" y="548068"/>
            <a:ext cx="5303520" cy="814388"/>
          </a:xfrm>
          <a:prstGeom prst="rect">
            <a:avLst/>
          </a:prstGeom>
          <a:noFill/>
          <a:ln>
            <a:noFill/>
          </a:ln>
        </p:spPr>
        <p:txBody>
          <a:bodyPr anchorCtr="0" anchor="t" bIns="91425" lIns="91425" rIns="91425" wrap="square" tIns="91425"/>
          <a:lstStyle>
            <a:lvl1pPr indent="0" lvl="0" marL="0" marR="0" rtl="0" algn="l">
              <a:spcBef>
                <a:spcPts val="320"/>
              </a:spcBef>
              <a:buClr>
                <a:srgbClr val="262626"/>
              </a:buClr>
              <a:buFont typeface="Arial"/>
              <a:buChar char="●"/>
              <a:defRPr b="0" i="0" sz="1600" u="none" cap="none" strike="noStrike">
                <a:solidFill>
                  <a:srgbClr val="262626"/>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7_Blank">
    <p:bg>
      <p:bgPr>
        <a:solidFill>
          <a:schemeClr val="lt1"/>
        </a:solidFill>
      </p:bgPr>
    </p:bg>
    <p:spTree>
      <p:nvGrpSpPr>
        <p:cNvPr id="103" name="Shape 103"/>
        <p:cNvGrpSpPr/>
        <p:nvPr/>
      </p:nvGrpSpPr>
      <p:grpSpPr>
        <a:xfrm>
          <a:off x="0" y="0"/>
          <a:ext cx="0" cy="0"/>
          <a:chOff x="0" y="0"/>
          <a:chExt cx="0" cy="0"/>
        </a:xfrm>
      </p:grpSpPr>
      <p:sp>
        <p:nvSpPr>
          <p:cNvPr id="104" name="Shape 104"/>
          <p:cNvSpPr/>
          <p:nvPr/>
        </p:nvSpPr>
        <p:spPr>
          <a:xfrm>
            <a:off x="114300" y="112014"/>
            <a:ext cx="8915400" cy="4919472"/>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105" name="Shape 105"/>
          <p:cNvSpPr/>
          <p:nvPr>
            <p:ph idx="2" type="pic"/>
          </p:nvPr>
        </p:nvSpPr>
        <p:spPr>
          <a:xfrm>
            <a:off x="114300" y="112713"/>
            <a:ext cx="8915400" cy="4918075"/>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6" name="Shape 106"/>
          <p:cNvSpPr txBox="1"/>
          <p:nvPr>
            <p:ph idx="1" type="body"/>
          </p:nvPr>
        </p:nvSpPr>
        <p:spPr>
          <a:xfrm>
            <a:off x="411480" y="347473"/>
            <a:ext cx="5303520" cy="237744"/>
          </a:xfrm>
          <a:prstGeom prst="rect">
            <a:avLst/>
          </a:prstGeom>
          <a:noFill/>
          <a:ln>
            <a:noFill/>
          </a:ln>
        </p:spPr>
        <p:txBody>
          <a:bodyPr anchorCtr="0" anchor="t" bIns="91425" lIns="91425" rIns="91425" wrap="square" tIns="91425"/>
          <a:lstStyle>
            <a:lvl1pPr indent="0" lvl="0" marL="0" marR="0" rtl="0" algn="l">
              <a:spcBef>
                <a:spcPts val="200"/>
              </a:spcBef>
              <a:buClr>
                <a:srgbClr val="199F80"/>
              </a:buClr>
              <a:buFont typeface="Arial"/>
              <a:buChar char="●"/>
              <a:defRPr b="1" i="0" sz="1000" u="none" cap="none" strike="noStrike">
                <a:solidFill>
                  <a:srgbClr val="199F80"/>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07" name="Shape 107"/>
          <p:cNvSpPr txBox="1"/>
          <p:nvPr>
            <p:ph idx="3" type="body"/>
          </p:nvPr>
        </p:nvSpPr>
        <p:spPr>
          <a:xfrm>
            <a:off x="411480" y="548068"/>
            <a:ext cx="5303520" cy="814388"/>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1_Blank">
    <p:bg>
      <p:bgPr>
        <a:gradFill>
          <a:gsLst>
            <a:gs pos="0">
              <a:srgbClr val="22313C"/>
            </a:gs>
            <a:gs pos="100000">
              <a:srgbClr val="2C3E4B"/>
            </a:gs>
          </a:gsLst>
          <a:lin ang="16200000" scaled="0"/>
        </a:gradFill>
      </p:bgPr>
    </p:bg>
    <p:spTree>
      <p:nvGrpSpPr>
        <p:cNvPr id="108" name="Shape 108"/>
        <p:cNvGrpSpPr/>
        <p:nvPr/>
      </p:nvGrpSpPr>
      <p:grpSpPr>
        <a:xfrm>
          <a:off x="0" y="0"/>
          <a:ext cx="0" cy="0"/>
          <a:chOff x="0" y="0"/>
          <a:chExt cx="0" cy="0"/>
        </a:xfrm>
      </p:grpSpPr>
      <p:sp>
        <p:nvSpPr>
          <p:cNvPr id="109" name="Shape 109"/>
          <p:cNvSpPr txBox="1"/>
          <p:nvPr>
            <p:ph idx="1" type="body"/>
          </p:nvPr>
        </p:nvSpPr>
        <p:spPr>
          <a:xfrm>
            <a:off x="411480" y="347473"/>
            <a:ext cx="5303520" cy="237744"/>
          </a:xfrm>
          <a:prstGeom prst="rect">
            <a:avLst/>
          </a:prstGeom>
          <a:noFill/>
          <a:ln>
            <a:noFill/>
          </a:ln>
          <a:effectLst>
            <a:outerShdw blurRad="50800" rotWithShape="0" algn="t" dir="5400000" dist="38100">
              <a:srgbClr val="000000">
                <a:alpha val="40000"/>
              </a:srgbClr>
            </a:outerShdw>
          </a:effectLst>
        </p:spPr>
        <p:txBody>
          <a:bodyPr anchorCtr="0" anchor="t" bIns="91425" lIns="91425" rIns="91425" wrap="square" tIns="91425"/>
          <a:lstStyle>
            <a:lvl1pPr indent="0" lvl="0" marL="0" marR="0" rtl="0" algn="l">
              <a:spcBef>
                <a:spcPts val="200"/>
              </a:spcBef>
              <a:buClr>
                <a:srgbClr val="199F80"/>
              </a:buClr>
              <a:buFont typeface="Arial"/>
              <a:buChar char="●"/>
              <a:defRPr b="1" i="0" sz="1000" u="none" cap="none" strike="noStrike">
                <a:solidFill>
                  <a:srgbClr val="199F80"/>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10" name="Shape 110"/>
          <p:cNvSpPr txBox="1"/>
          <p:nvPr>
            <p:ph idx="2" type="body"/>
          </p:nvPr>
        </p:nvSpPr>
        <p:spPr>
          <a:xfrm>
            <a:off x="411480" y="548068"/>
            <a:ext cx="5303520" cy="814388"/>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2_Blank">
    <p:bg>
      <p:bgPr>
        <a:solidFill>
          <a:schemeClr val="lt1"/>
        </a:solidFill>
      </p:bgPr>
    </p:bg>
    <p:spTree>
      <p:nvGrpSpPr>
        <p:cNvPr id="111" name="Shape 111"/>
        <p:cNvGrpSpPr/>
        <p:nvPr/>
      </p:nvGrpSpPr>
      <p:grpSpPr>
        <a:xfrm>
          <a:off x="0" y="0"/>
          <a:ext cx="0" cy="0"/>
          <a:chOff x="0" y="0"/>
          <a:chExt cx="0" cy="0"/>
        </a:xfrm>
      </p:grpSpPr>
      <p:sp>
        <p:nvSpPr>
          <p:cNvPr id="112" name="Shape 112"/>
          <p:cNvSpPr/>
          <p:nvPr/>
        </p:nvSpPr>
        <p:spPr>
          <a:xfrm>
            <a:off x="114300" y="112014"/>
            <a:ext cx="8915400" cy="4919472"/>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113" name="Shape 113"/>
          <p:cNvSpPr/>
          <p:nvPr>
            <p:ph idx="2" type="pic"/>
          </p:nvPr>
        </p:nvSpPr>
        <p:spPr>
          <a:xfrm>
            <a:off x="114300" y="112713"/>
            <a:ext cx="8915400" cy="4918075"/>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de by Side">
    <p:spTree>
      <p:nvGrpSpPr>
        <p:cNvPr id="114" name="Shape 114"/>
        <p:cNvGrpSpPr/>
        <p:nvPr/>
      </p:nvGrpSpPr>
      <p:grpSpPr>
        <a:xfrm>
          <a:off x="0" y="0"/>
          <a:ext cx="0" cy="0"/>
          <a:chOff x="0" y="0"/>
          <a:chExt cx="0" cy="0"/>
        </a:xfrm>
      </p:grpSpPr>
      <p:sp>
        <p:nvSpPr>
          <p:cNvPr id="115" name="Shape 115"/>
          <p:cNvSpPr/>
          <p:nvPr/>
        </p:nvSpPr>
        <p:spPr>
          <a:xfrm>
            <a:off x="0" y="1"/>
            <a:ext cx="9144000" cy="53999"/>
          </a:xfrm>
          <a:prstGeom prst="rect">
            <a:avLst/>
          </a:prstGeom>
          <a:solidFill>
            <a:srgbClr val="008774"/>
          </a:solidFill>
          <a:ln>
            <a:noFill/>
          </a:ln>
        </p:spPr>
        <p:txBody>
          <a:bodyPr anchorCtr="0" anchor="ctr" bIns="45675" lIns="91400" rIns="91400" wrap="square" tIns="45675">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116" name="Shape 116"/>
          <p:cNvSpPr txBox="1"/>
          <p:nvPr>
            <p:ph idx="12" type="sldNum"/>
          </p:nvPr>
        </p:nvSpPr>
        <p:spPr>
          <a:xfrm>
            <a:off x="48248" y="4861462"/>
            <a:ext cx="373199" cy="273900"/>
          </a:xfrm>
          <a:prstGeom prst="rect">
            <a:avLst/>
          </a:prstGeom>
          <a:noFill/>
          <a:ln>
            <a:noFill/>
          </a:ln>
        </p:spPr>
        <p:txBody>
          <a:bodyPr anchorCtr="0" anchor="t" bIns="45675" lIns="91400" rIns="91400" wrap="square" tIns="45675">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pic>
        <p:nvPicPr>
          <p:cNvPr id="117" name="Shape 117"/>
          <p:cNvPicPr preferRelativeResize="0"/>
          <p:nvPr/>
        </p:nvPicPr>
        <p:blipFill rotWithShape="1">
          <a:blip r:embed="rId2">
            <a:alphaModFix/>
          </a:blip>
          <a:srcRect b="0" l="0" r="0" t="0"/>
          <a:stretch/>
        </p:blipFill>
        <p:spPr>
          <a:xfrm>
            <a:off x="8272780" y="4855076"/>
            <a:ext cx="731192" cy="171283"/>
          </a:xfrm>
          <a:prstGeom prst="rect">
            <a:avLst/>
          </a:prstGeom>
          <a:noFill/>
          <a:ln>
            <a:noFill/>
          </a:ln>
        </p:spPr>
      </p:pic>
      <p:sp>
        <p:nvSpPr>
          <p:cNvPr id="118" name="Shape 118"/>
          <p:cNvSpPr txBox="1"/>
          <p:nvPr>
            <p:ph idx="1" type="body"/>
          </p:nvPr>
        </p:nvSpPr>
        <p:spPr>
          <a:xfrm>
            <a:off x="4241261" y="1361960"/>
            <a:ext cx="4849985" cy="3231000"/>
          </a:xfrm>
          <a:prstGeom prst="rect">
            <a:avLst/>
          </a:prstGeom>
          <a:noFill/>
          <a:ln>
            <a:noFill/>
          </a:ln>
        </p:spPr>
        <p:txBody>
          <a:bodyPr anchorCtr="0" anchor="t" bIns="91425" lIns="91425" rIns="91425" wrap="square" tIns="91425"/>
          <a:lstStyle>
            <a:lvl1pPr indent="-184143" lvl="0" marL="285743" marR="0" rtl="0" algn="l">
              <a:spcBef>
                <a:spcPts val="0"/>
              </a:spcBef>
              <a:buClr>
                <a:srgbClr val="7F7F7F"/>
              </a:buClr>
              <a:buSzPct val="100000"/>
              <a:buFont typeface="Noto Sans Symbols"/>
              <a:buChar char="▪"/>
              <a:defRPr b="0" i="0" sz="1600" u="none" cap="none" strike="noStrike">
                <a:solidFill>
                  <a:schemeClr val="dk2"/>
                </a:solidFill>
                <a:latin typeface="Arial"/>
                <a:ea typeface="Arial"/>
                <a:cs typeface="Arial"/>
                <a:sym typeface="Arial"/>
              </a:defRPr>
            </a:lvl1pPr>
            <a:lvl2pPr indent="-107950" lvl="1" marL="742950" marR="0" rtl="0" algn="l">
              <a:spcBef>
                <a:spcPts val="0"/>
              </a:spcBef>
              <a:buClr>
                <a:schemeClr val="dk2"/>
              </a:buClr>
              <a:buSzPct val="100000"/>
              <a:buFont typeface="Arial"/>
              <a:buChar char="○"/>
              <a:defRPr b="0" i="0" sz="2800" u="none" cap="none" strike="noStrike">
                <a:solidFill>
                  <a:schemeClr val="dk2"/>
                </a:solidFill>
                <a:latin typeface="Arial"/>
                <a:ea typeface="Arial"/>
                <a:cs typeface="Arial"/>
                <a:sym typeface="Arial"/>
              </a:defRPr>
            </a:lvl2pPr>
            <a:lvl3pPr indent="-76200" lvl="2" marL="1143000" marR="0" rtl="0" algn="l">
              <a:spcBef>
                <a:spcPts val="0"/>
              </a:spcBef>
              <a:buClr>
                <a:schemeClr val="dk2"/>
              </a:buClr>
              <a:buSzPct val="100000"/>
              <a:buFont typeface="Arial"/>
              <a:buChar char="■"/>
              <a:defRPr b="0" i="0" sz="2400" u="none" cap="none" strike="noStrike">
                <a:solidFill>
                  <a:schemeClr val="dk2"/>
                </a:solidFill>
                <a:latin typeface="Arial"/>
                <a:ea typeface="Arial"/>
                <a:cs typeface="Arial"/>
                <a:sym typeface="Arial"/>
              </a:defRPr>
            </a:lvl3pPr>
            <a:lvl4pPr indent="-101600" lvl="3" marL="1600200" marR="0" rtl="0" algn="l">
              <a:spcBef>
                <a:spcPts val="0"/>
              </a:spcBef>
              <a:buClr>
                <a:schemeClr val="dk2"/>
              </a:buClr>
              <a:buSzPct val="100000"/>
              <a:buFont typeface="Arial"/>
              <a:buChar char="●"/>
              <a:defRPr b="0" i="0" sz="2000" u="none" cap="none" strike="noStrike">
                <a:solidFill>
                  <a:schemeClr val="dk2"/>
                </a:solidFill>
                <a:latin typeface="Arial"/>
                <a:ea typeface="Arial"/>
                <a:cs typeface="Arial"/>
                <a:sym typeface="Arial"/>
              </a:defRPr>
            </a:lvl4pPr>
            <a:lvl5pPr indent="-101600" lvl="4" marL="2057400" marR="0" rtl="0" algn="l">
              <a:spcBef>
                <a:spcPts val="0"/>
              </a:spcBef>
              <a:buClr>
                <a:schemeClr val="dk2"/>
              </a:buClr>
              <a:buSzPct val="100000"/>
              <a:buFont typeface="Arial"/>
              <a:buChar char="○"/>
              <a:defRPr b="0" i="0" sz="2000" u="none" cap="none" strike="noStrike">
                <a:solidFill>
                  <a:schemeClr val="dk2"/>
                </a:solidFill>
                <a:latin typeface="Arial"/>
                <a:ea typeface="Arial"/>
                <a:cs typeface="Arial"/>
                <a:sym typeface="Arial"/>
              </a:defRPr>
            </a:lvl5pPr>
            <a:lvl6pPr indent="-101600" lvl="5" marL="2514600" marR="0" rtl="0" algn="l">
              <a:spcBef>
                <a:spcPts val="0"/>
              </a:spcBef>
              <a:buClr>
                <a:schemeClr val="dk2"/>
              </a:buClr>
              <a:buSzPct val="100000"/>
              <a:buFont typeface="Arial"/>
              <a:buChar char="■"/>
              <a:defRPr b="0" i="0" sz="2000" u="none" cap="none" strike="noStrike">
                <a:solidFill>
                  <a:schemeClr val="dk2"/>
                </a:solidFill>
                <a:latin typeface="Arial"/>
                <a:ea typeface="Arial"/>
                <a:cs typeface="Arial"/>
                <a:sym typeface="Arial"/>
              </a:defRPr>
            </a:lvl6pPr>
            <a:lvl7pPr indent="-101600" lvl="6" marL="2971800" marR="0" rtl="0" algn="l">
              <a:spcBef>
                <a:spcPts val="0"/>
              </a:spcBef>
              <a:buClr>
                <a:schemeClr val="dk2"/>
              </a:buClr>
              <a:buSzPct val="100000"/>
              <a:buFont typeface="Arial"/>
              <a:buChar char="●"/>
              <a:defRPr b="0" i="0" sz="2000" u="none" cap="none" strike="noStrike">
                <a:solidFill>
                  <a:schemeClr val="dk2"/>
                </a:solidFill>
                <a:latin typeface="Arial"/>
                <a:ea typeface="Arial"/>
                <a:cs typeface="Arial"/>
                <a:sym typeface="Arial"/>
              </a:defRPr>
            </a:lvl7pPr>
            <a:lvl8pPr indent="-101600" lvl="7" marL="3429000" marR="0" rtl="0" algn="l">
              <a:spcBef>
                <a:spcPts val="0"/>
              </a:spcBef>
              <a:buClr>
                <a:schemeClr val="dk2"/>
              </a:buClr>
              <a:buSzPct val="100000"/>
              <a:buFont typeface="Arial"/>
              <a:buChar char="○"/>
              <a:defRPr b="0" i="0" sz="2000" u="none" cap="none" strike="noStrike">
                <a:solidFill>
                  <a:schemeClr val="dk2"/>
                </a:solidFill>
                <a:latin typeface="Arial"/>
                <a:ea typeface="Arial"/>
                <a:cs typeface="Arial"/>
                <a:sym typeface="Arial"/>
              </a:defRPr>
            </a:lvl8pPr>
            <a:lvl9pPr indent="-101600" lvl="8" marL="3886200" marR="0" rtl="0" algn="l">
              <a:spcBef>
                <a:spcPts val="0"/>
              </a:spcBef>
              <a:buClr>
                <a:schemeClr val="dk2"/>
              </a:buClr>
              <a:buSzPct val="100000"/>
              <a:buFont typeface="Arial"/>
              <a:buChar char="■"/>
              <a:defRPr b="0" i="0" sz="2000" u="none" cap="none" strike="noStrike">
                <a:solidFill>
                  <a:schemeClr val="dk2"/>
                </a:solidFill>
                <a:latin typeface="Arial"/>
                <a:ea typeface="Arial"/>
                <a:cs typeface="Arial"/>
                <a:sym typeface="Arial"/>
              </a:defRPr>
            </a:lvl9pPr>
          </a:lstStyle>
          <a:p/>
        </p:txBody>
      </p:sp>
      <p:sp>
        <p:nvSpPr>
          <p:cNvPr id="119" name="Shape 119"/>
          <p:cNvSpPr/>
          <p:nvPr>
            <p:ph idx="2" type="pic"/>
          </p:nvPr>
        </p:nvSpPr>
        <p:spPr>
          <a:xfrm>
            <a:off x="0" y="1"/>
            <a:ext cx="4138246" cy="5135563"/>
          </a:xfrm>
          <a:prstGeom prst="rect">
            <a:avLst/>
          </a:prstGeom>
          <a:solidFill>
            <a:srgbClr val="F2F2F2"/>
          </a:solidFill>
          <a:ln>
            <a:noFill/>
          </a:ln>
        </p:spPr>
        <p:txBody>
          <a:bodyPr anchorCtr="0" anchor="t" bIns="91425" lIns="91425" rIns="91425" wrap="square"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20" name="Shape 120"/>
          <p:cNvSpPr txBox="1"/>
          <p:nvPr>
            <p:ph type="title"/>
          </p:nvPr>
        </p:nvSpPr>
        <p:spPr>
          <a:xfrm>
            <a:off x="4241261" y="149919"/>
            <a:ext cx="4849985"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21" name="Shape 121"/>
          <p:cNvSpPr txBox="1"/>
          <p:nvPr>
            <p:ph idx="3" type="body"/>
          </p:nvPr>
        </p:nvSpPr>
        <p:spPr>
          <a:xfrm>
            <a:off x="4241763" y="624364"/>
            <a:ext cx="4849660" cy="288565"/>
          </a:xfrm>
          <a:prstGeom prst="rect">
            <a:avLst/>
          </a:prstGeom>
          <a:noFill/>
          <a:ln>
            <a:noFill/>
          </a:ln>
        </p:spPr>
        <p:txBody>
          <a:bodyPr anchorCtr="0" anchor="t" bIns="91425" lIns="91425" rIns="91425" wrap="square" tIns="91425"/>
          <a:lstStyle>
            <a:lvl1pPr indent="0" lvl="0" marL="0" marR="0" rtl="0" algn="l">
              <a:spcBef>
                <a:spcPts val="360"/>
              </a:spcBef>
              <a:buClr>
                <a:srgbClr val="595959"/>
              </a:buClr>
              <a:buFont typeface="Arial"/>
              <a:buChar char="●"/>
              <a:defRPr b="0" i="0" sz="1800" u="none" cap="none" strike="noStrike">
                <a:solidFill>
                  <a:srgbClr val="595959"/>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Title Only">
    <p:spTree>
      <p:nvGrpSpPr>
        <p:cNvPr id="122" name="Shape 122"/>
        <p:cNvGrpSpPr/>
        <p:nvPr/>
      </p:nvGrpSpPr>
      <p:grpSpPr>
        <a:xfrm>
          <a:off x="0" y="0"/>
          <a:ext cx="0" cy="0"/>
          <a:chOff x="0" y="0"/>
          <a:chExt cx="0" cy="0"/>
        </a:xfrm>
      </p:grpSpPr>
      <p:sp>
        <p:nvSpPr>
          <p:cNvPr id="123" name="Shape 123"/>
          <p:cNvSpPr txBox="1"/>
          <p:nvPr>
            <p:ph type="title"/>
          </p:nvPr>
        </p:nvSpPr>
        <p:spPr>
          <a:xfrm>
            <a:off x="358580" y="198276"/>
            <a:ext cx="7798458" cy="506021"/>
          </a:xfrm>
          <a:prstGeom prst="rect">
            <a:avLst/>
          </a:prstGeom>
          <a:noFill/>
          <a:ln>
            <a:noFill/>
          </a:ln>
        </p:spPr>
        <p:txBody>
          <a:bodyPr anchorCtr="0" anchor="t" bIns="91425" lIns="91425" rIns="91425" wrap="square" tIns="91425"/>
          <a:lstStyle>
            <a:lvl1pPr indent="0" lvl="0" marL="0" marR="0" rtl="0" algn="ctr">
              <a:spcBef>
                <a:spcPts val="0"/>
              </a:spcBef>
              <a:buClr>
                <a:schemeClr val="dk1"/>
              </a:buClr>
              <a:buFont typeface="Helvetica Neue Light"/>
              <a:buNone/>
              <a:defRPr b="0" i="0" sz="4400" u="none" cap="none" strike="noStrike">
                <a:solidFill>
                  <a:schemeClr val="dk1"/>
                </a:solidFill>
                <a:latin typeface="Helvetica Neue Light"/>
                <a:ea typeface="Helvetica Neue Light"/>
                <a:cs typeface="Helvetica Neue Light"/>
                <a:sym typeface="Helvetica Neue Light"/>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24" name="Shape 124"/>
          <p:cNvSpPr txBox="1"/>
          <p:nvPr>
            <p:ph idx="12" type="sldNum"/>
          </p:nvPr>
        </p:nvSpPr>
        <p:spPr>
          <a:xfrm>
            <a:off x="8532103" y="4842860"/>
            <a:ext cx="458891" cy="273844"/>
          </a:xfrm>
          <a:prstGeom prst="rect">
            <a:avLst/>
          </a:prstGeom>
          <a:noFill/>
          <a:ln>
            <a:noFill/>
          </a:ln>
        </p:spPr>
        <p:txBody>
          <a:bodyPr anchorCtr="0" anchor="ctr" bIns="34275" lIns="68575" rIns="68575" wrap="square" tIns="34275">
            <a:noAutofit/>
          </a:bodyPr>
          <a:lstStyle/>
          <a:p>
            <a:pPr indent="0" lvl="0" marL="0" marR="0" rtl="0" algn="r">
              <a:spcBef>
                <a:spcPts val="0"/>
              </a:spcBef>
              <a:buSzPct val="25000"/>
              <a:buNone/>
            </a:pPr>
            <a:fld id="{00000000-1234-1234-1234-123412341234}" type="slidenum">
              <a:rPr b="0" i="0" lang="en-US" sz="900">
                <a:solidFill>
                  <a:srgbClr val="BDBDBD"/>
                </a:solidFill>
                <a:latin typeface="Helvetica Neue Light"/>
                <a:ea typeface="Helvetica Neue Light"/>
                <a:cs typeface="Helvetica Neue Light"/>
                <a:sym typeface="Helvetica Neue Light"/>
              </a:rPr>
              <a:t>‹#›</a:t>
            </a:fld>
          </a:p>
        </p:txBody>
      </p:sp>
      <p:sp>
        <p:nvSpPr>
          <p:cNvPr id="125" name="Shape 125"/>
          <p:cNvSpPr txBox="1"/>
          <p:nvPr>
            <p:ph idx="11" type="ftr"/>
          </p:nvPr>
        </p:nvSpPr>
        <p:spPr>
          <a:xfrm>
            <a:off x="5556931" y="4842860"/>
            <a:ext cx="2895600" cy="273844"/>
          </a:xfrm>
          <a:prstGeom prst="rect">
            <a:avLst/>
          </a:prstGeom>
          <a:noFill/>
          <a:ln>
            <a:noFill/>
          </a:ln>
        </p:spPr>
        <p:txBody>
          <a:bodyPr anchorCtr="0" anchor="ctr" bIns="91425" lIns="91425" rIns="91425" wrap="square" tIns="91425"/>
          <a:lstStyle>
            <a:lvl1pPr indent="0" lvl="0" marL="0" marR="0" rtl="0" algn="r">
              <a:spcBef>
                <a:spcPts val="0"/>
              </a:spcBef>
              <a:buNone/>
              <a:defRPr b="0" i="0" sz="700">
                <a:solidFill>
                  <a:srgbClr val="BFBFBF"/>
                </a:solidFill>
                <a:latin typeface="Helvetica Neue Light"/>
                <a:ea typeface="Helvetica Neue Light"/>
                <a:cs typeface="Helvetica Neue Light"/>
                <a:sym typeface="Helvetica Neue Light"/>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Main Page">
    <p:spTree>
      <p:nvGrpSpPr>
        <p:cNvPr id="126" name="Shape 126"/>
        <p:cNvGrpSpPr/>
        <p:nvPr/>
      </p:nvGrpSpPr>
      <p:grpSpPr>
        <a:xfrm>
          <a:off x="0" y="0"/>
          <a:ext cx="0" cy="0"/>
          <a:chOff x="0" y="0"/>
          <a:chExt cx="0" cy="0"/>
        </a:xfrm>
      </p:grpSpPr>
      <p:sp>
        <p:nvSpPr>
          <p:cNvPr id="127" name="Shape 127"/>
          <p:cNvSpPr txBox="1"/>
          <p:nvPr>
            <p:ph type="title"/>
          </p:nvPr>
        </p:nvSpPr>
        <p:spPr>
          <a:xfrm>
            <a:off x="113722" y="149918"/>
            <a:ext cx="8796928"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28" name="Shape 128"/>
          <p:cNvSpPr txBox="1"/>
          <p:nvPr>
            <p:ph idx="12" type="sldNum"/>
          </p:nvPr>
        </p:nvSpPr>
        <p:spPr>
          <a:xfrm>
            <a:off x="48247" y="4861463"/>
            <a:ext cx="373338" cy="273844"/>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29" name="Shape 129"/>
          <p:cNvSpPr txBox="1"/>
          <p:nvPr>
            <p:ph idx="1" type="body"/>
          </p:nvPr>
        </p:nvSpPr>
        <p:spPr>
          <a:xfrm>
            <a:off x="114300" y="624363"/>
            <a:ext cx="8796338" cy="288565"/>
          </a:xfrm>
          <a:prstGeom prst="rect">
            <a:avLst/>
          </a:prstGeom>
          <a:noFill/>
          <a:ln>
            <a:noFill/>
          </a:ln>
        </p:spPr>
        <p:txBody>
          <a:bodyPr anchorCtr="0" anchor="t" bIns="91425" lIns="91425" rIns="91425" wrap="square" tIns="91425"/>
          <a:lstStyle>
            <a:lvl1pPr indent="0" lvl="0" marL="0" marR="0" rtl="0" algn="l">
              <a:spcBef>
                <a:spcPts val="360"/>
              </a:spcBef>
              <a:buClr>
                <a:srgbClr val="595959"/>
              </a:buClr>
              <a:buFont typeface="Arial"/>
              <a:buChar char="●"/>
              <a:defRPr b="0" i="0" sz="1800" u="none" cap="none" strike="noStrike">
                <a:solidFill>
                  <a:srgbClr val="595959"/>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0" name="Shape 130"/>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 Blank logo">
    <p:spTree>
      <p:nvGrpSpPr>
        <p:cNvPr id="131" name="Shape 131"/>
        <p:cNvGrpSpPr/>
        <p:nvPr/>
      </p:nvGrpSpPr>
      <p:grpSpPr>
        <a:xfrm>
          <a:off x="0" y="0"/>
          <a:ext cx="0" cy="0"/>
          <a:chOff x="0" y="0"/>
          <a:chExt cx="0" cy="0"/>
        </a:xfrm>
      </p:grpSpPr>
      <p:sp>
        <p:nvSpPr>
          <p:cNvPr id="132" name="Shape 132"/>
          <p:cNvSpPr txBox="1"/>
          <p:nvPr>
            <p:ph idx="12" type="sldNum"/>
          </p:nvPr>
        </p:nvSpPr>
        <p:spPr>
          <a:xfrm>
            <a:off x="48247" y="4861463"/>
            <a:ext cx="373338" cy="273844"/>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 Blank logo">
    <p:spTree>
      <p:nvGrpSpPr>
        <p:cNvPr id="19" name="Shape 19"/>
        <p:cNvGrpSpPr/>
        <p:nvPr/>
      </p:nvGrpSpPr>
      <p:grpSpPr>
        <a:xfrm>
          <a:off x="0" y="0"/>
          <a:ext cx="0" cy="0"/>
          <a:chOff x="0" y="0"/>
          <a:chExt cx="0" cy="0"/>
        </a:xfrm>
      </p:grpSpPr>
      <p:sp>
        <p:nvSpPr>
          <p:cNvPr id="20" name="Shape 20"/>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21" name="Shape 21"/>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3_Blank">
    <p:spTree>
      <p:nvGrpSpPr>
        <p:cNvPr id="133" name="Shape 133"/>
        <p:cNvGrpSpPr/>
        <p:nvPr/>
      </p:nvGrpSpPr>
      <p:grpSpPr>
        <a:xfrm>
          <a:off x="0" y="0"/>
          <a:ext cx="0" cy="0"/>
          <a:chOff x="0" y="0"/>
          <a:chExt cx="0" cy="0"/>
        </a:xfrm>
      </p:grpSpPr>
      <p:sp>
        <p:nvSpPr>
          <p:cNvPr id="134" name="Shape 134"/>
          <p:cNvSpPr/>
          <p:nvPr/>
        </p:nvSpPr>
        <p:spPr>
          <a:xfrm>
            <a:off x="0" y="0"/>
            <a:ext cx="9144000" cy="101600"/>
          </a:xfrm>
          <a:prstGeom prst="rect">
            <a:avLst/>
          </a:prstGeom>
          <a:solidFill>
            <a:srgbClr val="0E675B"/>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p:spTree>
      <p:nvGrpSpPr>
        <p:cNvPr id="135" name="Shape 135"/>
        <p:cNvGrpSpPr/>
        <p:nvPr/>
      </p:nvGrpSpPr>
      <p:grpSpPr>
        <a:xfrm>
          <a:off x="0" y="0"/>
          <a:ext cx="0" cy="0"/>
          <a:chOff x="0" y="0"/>
          <a:chExt cx="0" cy="0"/>
        </a:xfrm>
      </p:grpSpPr>
      <p:sp>
        <p:nvSpPr>
          <p:cNvPr id="136" name="Shape 136"/>
          <p:cNvSpPr/>
          <p:nvPr>
            <p:ph idx="2" type="pic"/>
          </p:nvPr>
        </p:nvSpPr>
        <p:spPr>
          <a:xfrm>
            <a:off x="0" y="0"/>
            <a:ext cx="9144000" cy="5143500"/>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7" name="Shape 137"/>
          <p:cNvSpPr txBox="1"/>
          <p:nvPr>
            <p:ph idx="1" type="body"/>
          </p:nvPr>
        </p:nvSpPr>
        <p:spPr>
          <a:xfrm>
            <a:off x="411480" y="347473"/>
            <a:ext cx="5303520" cy="237744"/>
          </a:xfrm>
          <a:prstGeom prst="rect">
            <a:avLst/>
          </a:prstGeom>
          <a:noFill/>
          <a:ln>
            <a:noFill/>
          </a:ln>
        </p:spPr>
        <p:txBody>
          <a:bodyPr anchorCtr="0" anchor="t" bIns="91425" lIns="91425" rIns="91425" wrap="square" tIns="91425"/>
          <a:lstStyle>
            <a:lvl1pPr indent="0" lvl="0" marL="0" marR="0" rtl="0" algn="l">
              <a:spcBef>
                <a:spcPts val="200"/>
              </a:spcBef>
              <a:buClr>
                <a:srgbClr val="199F80"/>
              </a:buClr>
              <a:buFont typeface="Arial"/>
              <a:buChar char="●"/>
              <a:defRPr b="1" i="0" sz="1000" u="none" cap="none" strike="noStrike">
                <a:solidFill>
                  <a:srgbClr val="199F80"/>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38" name="Shape 138"/>
          <p:cNvSpPr txBox="1"/>
          <p:nvPr>
            <p:ph idx="3" type="body"/>
          </p:nvPr>
        </p:nvSpPr>
        <p:spPr>
          <a:xfrm>
            <a:off x="411480" y="548068"/>
            <a:ext cx="5303520" cy="814388"/>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 Blank logo">
    <p:spTree>
      <p:nvGrpSpPr>
        <p:cNvPr id="141" name="Shape 141"/>
        <p:cNvGrpSpPr/>
        <p:nvPr/>
      </p:nvGrpSpPr>
      <p:grpSpPr>
        <a:xfrm>
          <a:off x="0" y="0"/>
          <a:ext cx="0" cy="0"/>
          <a:chOff x="0" y="0"/>
          <a:chExt cx="0" cy="0"/>
        </a:xfrm>
      </p:grpSpPr>
      <p:sp>
        <p:nvSpPr>
          <p:cNvPr id="142" name="Shape 142"/>
          <p:cNvSpPr txBox="1"/>
          <p:nvPr>
            <p:ph idx="12" type="sldNum"/>
          </p:nvPr>
        </p:nvSpPr>
        <p:spPr>
          <a:xfrm>
            <a:off x="48247" y="4861463"/>
            <a:ext cx="373338" cy="273844"/>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age">
    <p:spTree>
      <p:nvGrpSpPr>
        <p:cNvPr id="143" name="Shape 143"/>
        <p:cNvGrpSpPr/>
        <p:nvPr/>
      </p:nvGrpSpPr>
      <p:grpSpPr>
        <a:xfrm>
          <a:off x="0" y="0"/>
          <a:ext cx="0" cy="0"/>
          <a:chOff x="0" y="0"/>
          <a:chExt cx="0" cy="0"/>
        </a:xfrm>
      </p:grpSpPr>
      <p:sp>
        <p:nvSpPr>
          <p:cNvPr id="144" name="Shape 144"/>
          <p:cNvSpPr txBox="1"/>
          <p:nvPr>
            <p:ph type="title"/>
          </p:nvPr>
        </p:nvSpPr>
        <p:spPr>
          <a:xfrm>
            <a:off x="113722" y="149918"/>
            <a:ext cx="8796928"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45" name="Shape 145"/>
          <p:cNvSpPr txBox="1"/>
          <p:nvPr>
            <p:ph idx="12" type="sldNum"/>
          </p:nvPr>
        </p:nvSpPr>
        <p:spPr>
          <a:xfrm>
            <a:off x="48247" y="4861463"/>
            <a:ext cx="373338" cy="273844"/>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46" name="Shape 146"/>
          <p:cNvSpPr txBox="1"/>
          <p:nvPr>
            <p:ph idx="1" type="body"/>
          </p:nvPr>
        </p:nvSpPr>
        <p:spPr>
          <a:xfrm>
            <a:off x="114300" y="624363"/>
            <a:ext cx="8796338" cy="288565"/>
          </a:xfrm>
          <a:prstGeom prst="rect">
            <a:avLst/>
          </a:prstGeom>
          <a:noFill/>
          <a:ln>
            <a:noFill/>
          </a:ln>
        </p:spPr>
        <p:txBody>
          <a:bodyPr anchorCtr="0" anchor="t" bIns="91425" lIns="91425" rIns="91425" wrap="square" tIns="91425"/>
          <a:lstStyle>
            <a:lvl1pPr indent="0" lvl="0" marL="0" marR="0" rtl="0" algn="l">
              <a:spcBef>
                <a:spcPts val="360"/>
              </a:spcBef>
              <a:buClr>
                <a:srgbClr val="595959"/>
              </a:buClr>
              <a:buFont typeface="Arial"/>
              <a:buChar char="●"/>
              <a:defRPr b="0" i="0" sz="1800" u="none" cap="none" strike="noStrike">
                <a:solidFill>
                  <a:srgbClr val="595959"/>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47" name="Shape 147"/>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 Blank logo">
    <p:spTree>
      <p:nvGrpSpPr>
        <p:cNvPr id="148" name="Shape 148"/>
        <p:cNvGrpSpPr/>
        <p:nvPr/>
      </p:nvGrpSpPr>
      <p:grpSpPr>
        <a:xfrm>
          <a:off x="0" y="0"/>
          <a:ext cx="0" cy="0"/>
          <a:chOff x="0" y="0"/>
          <a:chExt cx="0" cy="0"/>
        </a:xfrm>
      </p:grpSpPr>
      <p:sp>
        <p:nvSpPr>
          <p:cNvPr id="149" name="Shape 149"/>
          <p:cNvSpPr txBox="1"/>
          <p:nvPr>
            <p:ph idx="12" type="sldNum"/>
          </p:nvPr>
        </p:nvSpPr>
        <p:spPr>
          <a:xfrm>
            <a:off x="48247" y="4861463"/>
            <a:ext cx="373338" cy="273844"/>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50" name="Shape 150"/>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1" name="Shape 151"/>
          <p:cNvSpPr txBox="1"/>
          <p:nvPr>
            <p:ph type="title"/>
          </p:nvPr>
        </p:nvSpPr>
        <p:spPr>
          <a:xfrm>
            <a:off x="336303" y="241562"/>
            <a:ext cx="8522208"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 Blank logo">
    <p:spTree>
      <p:nvGrpSpPr>
        <p:cNvPr id="152" name="Shape 152"/>
        <p:cNvGrpSpPr/>
        <p:nvPr/>
      </p:nvGrpSpPr>
      <p:grpSpPr>
        <a:xfrm>
          <a:off x="0" y="0"/>
          <a:ext cx="0" cy="0"/>
          <a:chOff x="0" y="0"/>
          <a:chExt cx="0" cy="0"/>
        </a:xfrm>
      </p:grpSpPr>
      <p:sp>
        <p:nvSpPr>
          <p:cNvPr id="153" name="Shape 153"/>
          <p:cNvSpPr txBox="1"/>
          <p:nvPr>
            <p:ph idx="12" type="sldNum"/>
          </p:nvPr>
        </p:nvSpPr>
        <p:spPr>
          <a:xfrm>
            <a:off x="48247" y="4861463"/>
            <a:ext cx="373338" cy="273844"/>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54" name="Shape 154"/>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55" name="Shape 155"/>
          <p:cNvSpPr txBox="1"/>
          <p:nvPr>
            <p:ph type="title"/>
          </p:nvPr>
        </p:nvSpPr>
        <p:spPr>
          <a:xfrm>
            <a:off x="336303" y="241562"/>
            <a:ext cx="8522208"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9_Blank">
    <p:spTree>
      <p:nvGrpSpPr>
        <p:cNvPr id="156" name="Shape 156"/>
        <p:cNvGrpSpPr/>
        <p:nvPr/>
      </p:nvGrpSpPr>
      <p:grpSpPr>
        <a:xfrm>
          <a:off x="0" y="0"/>
          <a:ext cx="0" cy="0"/>
          <a:chOff x="0" y="0"/>
          <a:chExt cx="0" cy="0"/>
        </a:xfrm>
      </p:grpSpPr>
      <p:sp>
        <p:nvSpPr>
          <p:cNvPr id="157" name="Shape 157"/>
          <p:cNvSpPr/>
          <p:nvPr/>
        </p:nvSpPr>
        <p:spPr>
          <a:xfrm>
            <a:off x="0" y="0"/>
            <a:ext cx="9144000" cy="101600"/>
          </a:xfrm>
          <a:prstGeom prst="rect">
            <a:avLst/>
          </a:prstGeom>
          <a:solidFill>
            <a:srgbClr val="0E675B"/>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8_Blank">
    <p:bg>
      <p:bgPr>
        <a:gradFill>
          <a:gsLst>
            <a:gs pos="0">
              <a:srgbClr val="22313C"/>
            </a:gs>
            <a:gs pos="100000">
              <a:srgbClr val="2C3E4B"/>
            </a:gs>
          </a:gsLst>
          <a:lin ang="16200000" scaled="0"/>
        </a:gradFill>
      </p:bgPr>
    </p:bg>
    <p:spTree>
      <p:nvGrpSpPr>
        <p:cNvPr id="158" name="Shape 158"/>
        <p:cNvGrpSpPr/>
        <p:nvPr/>
      </p:nvGrpSpPr>
      <p:grpSpPr>
        <a:xfrm>
          <a:off x="0" y="0"/>
          <a:ext cx="0" cy="0"/>
          <a:chOff x="0" y="0"/>
          <a:chExt cx="0" cy="0"/>
        </a:xfrm>
      </p:grpSpPr>
      <p:sp>
        <p:nvSpPr>
          <p:cNvPr id="159" name="Shape 159"/>
          <p:cNvSpPr txBox="1"/>
          <p:nvPr>
            <p:ph idx="1" type="body"/>
          </p:nvPr>
        </p:nvSpPr>
        <p:spPr>
          <a:xfrm>
            <a:off x="411480" y="347473"/>
            <a:ext cx="5303520" cy="237744"/>
          </a:xfrm>
          <a:prstGeom prst="rect">
            <a:avLst/>
          </a:prstGeom>
          <a:noFill/>
          <a:ln>
            <a:noFill/>
          </a:ln>
          <a:effectLst>
            <a:outerShdw blurRad="50800" rotWithShape="0" algn="t" dir="5400000" dist="38100">
              <a:srgbClr val="000000">
                <a:alpha val="40000"/>
              </a:srgbClr>
            </a:outerShdw>
          </a:effectLst>
        </p:spPr>
        <p:txBody>
          <a:bodyPr anchorCtr="0" anchor="t" bIns="91425" lIns="91425" rIns="91425" wrap="square" tIns="91425"/>
          <a:lstStyle>
            <a:lvl1pPr indent="0" lvl="0" marL="0" marR="0" rtl="0" algn="l">
              <a:spcBef>
                <a:spcPts val="200"/>
              </a:spcBef>
              <a:buClr>
                <a:srgbClr val="199F80"/>
              </a:buClr>
              <a:buFont typeface="Arial"/>
              <a:buChar char="●"/>
              <a:defRPr b="1" i="0" sz="1000" u="none" cap="none" strike="noStrike">
                <a:solidFill>
                  <a:srgbClr val="199F80"/>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0" name="Shape 160"/>
          <p:cNvSpPr txBox="1"/>
          <p:nvPr>
            <p:ph idx="2" type="body"/>
          </p:nvPr>
        </p:nvSpPr>
        <p:spPr>
          <a:xfrm>
            <a:off x="411480" y="548068"/>
            <a:ext cx="5303520" cy="814388"/>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ustom Layout">
    <p:spTree>
      <p:nvGrpSpPr>
        <p:cNvPr id="161" name="Shape 161"/>
        <p:cNvGrpSpPr/>
        <p:nvPr/>
      </p:nvGrpSpPr>
      <p:grpSpPr>
        <a:xfrm>
          <a:off x="0" y="0"/>
          <a:ext cx="0" cy="0"/>
          <a:chOff x="0" y="0"/>
          <a:chExt cx="0" cy="0"/>
        </a:xfrm>
      </p:grpSpPr>
      <p:sp>
        <p:nvSpPr>
          <p:cNvPr id="162" name="Shape 162"/>
          <p:cNvSpPr/>
          <p:nvPr>
            <p:ph idx="2" type="pic"/>
          </p:nvPr>
        </p:nvSpPr>
        <p:spPr>
          <a:xfrm>
            <a:off x="0" y="0"/>
            <a:ext cx="9144000" cy="5143500"/>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3" name="Shape 163"/>
          <p:cNvSpPr txBox="1"/>
          <p:nvPr>
            <p:ph idx="1" type="body"/>
          </p:nvPr>
        </p:nvSpPr>
        <p:spPr>
          <a:xfrm>
            <a:off x="411480" y="347473"/>
            <a:ext cx="5303520" cy="237744"/>
          </a:xfrm>
          <a:prstGeom prst="rect">
            <a:avLst/>
          </a:prstGeom>
          <a:noFill/>
          <a:ln>
            <a:noFill/>
          </a:ln>
        </p:spPr>
        <p:txBody>
          <a:bodyPr anchorCtr="0" anchor="t" bIns="91425" lIns="91425" rIns="91425" wrap="square" tIns="91425"/>
          <a:lstStyle>
            <a:lvl1pPr indent="0" lvl="0" marL="0" marR="0" rtl="0" algn="l">
              <a:spcBef>
                <a:spcPts val="200"/>
              </a:spcBef>
              <a:buClr>
                <a:srgbClr val="199F80"/>
              </a:buClr>
              <a:buFont typeface="Arial"/>
              <a:buChar char="●"/>
              <a:defRPr b="1" i="0" sz="1000" u="none" cap="none" strike="noStrike">
                <a:solidFill>
                  <a:srgbClr val="199F80"/>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4" name="Shape 164"/>
          <p:cNvSpPr txBox="1"/>
          <p:nvPr>
            <p:ph idx="3" type="body"/>
          </p:nvPr>
        </p:nvSpPr>
        <p:spPr>
          <a:xfrm>
            <a:off x="411480" y="548068"/>
            <a:ext cx="5303520" cy="814388"/>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Custom Layout">
    <p:spTree>
      <p:nvGrpSpPr>
        <p:cNvPr id="165" name="Shape 165"/>
        <p:cNvGrpSpPr/>
        <p:nvPr/>
      </p:nvGrpSpPr>
      <p:grpSpPr>
        <a:xfrm>
          <a:off x="0" y="0"/>
          <a:ext cx="0" cy="0"/>
          <a:chOff x="0" y="0"/>
          <a:chExt cx="0" cy="0"/>
        </a:xfrm>
      </p:grpSpPr>
      <p:sp>
        <p:nvSpPr>
          <p:cNvPr id="166" name="Shape 166"/>
          <p:cNvSpPr/>
          <p:nvPr>
            <p:ph idx="2" type="pic"/>
          </p:nvPr>
        </p:nvSpPr>
        <p:spPr>
          <a:xfrm>
            <a:off x="0" y="0"/>
            <a:ext cx="9144000" cy="5143500"/>
          </a:xfrm>
          <a:prstGeom prst="rect">
            <a:avLst/>
          </a:prstGeom>
          <a:solidFill>
            <a:srgbClr val="2C3E4B"/>
          </a:solidFill>
          <a:ln>
            <a:noFill/>
          </a:ln>
        </p:spPr>
        <p:txBody>
          <a:bodyPr anchorCtr="0" anchor="t" bIns="91425" lIns="91425" rIns="91425" wrap="square"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7" name="Shape 167"/>
          <p:cNvSpPr txBox="1"/>
          <p:nvPr>
            <p:ph idx="1" type="body"/>
          </p:nvPr>
        </p:nvSpPr>
        <p:spPr>
          <a:xfrm>
            <a:off x="411480" y="347473"/>
            <a:ext cx="5303520" cy="237744"/>
          </a:xfrm>
          <a:prstGeom prst="rect">
            <a:avLst/>
          </a:prstGeom>
          <a:noFill/>
          <a:ln>
            <a:noFill/>
          </a:ln>
        </p:spPr>
        <p:txBody>
          <a:bodyPr anchorCtr="0" anchor="t" bIns="91425" lIns="91425" rIns="91425" wrap="square" tIns="91425"/>
          <a:lstStyle>
            <a:lvl1pPr indent="0" lvl="0" marL="0" marR="0" rtl="0" algn="l">
              <a:spcBef>
                <a:spcPts val="200"/>
              </a:spcBef>
              <a:buClr>
                <a:srgbClr val="199F80"/>
              </a:buClr>
              <a:buFont typeface="Arial"/>
              <a:buChar char="●"/>
              <a:defRPr b="1" i="0" sz="1000" u="none" cap="none" strike="noStrike">
                <a:solidFill>
                  <a:srgbClr val="199F80"/>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68" name="Shape 168"/>
          <p:cNvSpPr txBox="1"/>
          <p:nvPr>
            <p:ph idx="3" type="body"/>
          </p:nvPr>
        </p:nvSpPr>
        <p:spPr>
          <a:xfrm>
            <a:off x="411480" y="548068"/>
            <a:ext cx="5303520" cy="814388"/>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9_Blank">
    <p:spTree>
      <p:nvGrpSpPr>
        <p:cNvPr id="22" name="Shape 22"/>
        <p:cNvGrpSpPr/>
        <p:nvPr/>
      </p:nvGrpSpPr>
      <p:grpSpPr>
        <a:xfrm>
          <a:off x="0" y="0"/>
          <a:ext cx="0" cy="0"/>
          <a:chOff x="0" y="0"/>
          <a:chExt cx="0" cy="0"/>
        </a:xfrm>
      </p:grpSpPr>
      <p:sp>
        <p:nvSpPr>
          <p:cNvPr id="23" name="Shape 23"/>
          <p:cNvSpPr/>
          <p:nvPr/>
        </p:nvSpPr>
        <p:spPr>
          <a:xfrm>
            <a:off x="0" y="0"/>
            <a:ext cx="9144000" cy="101600"/>
          </a:xfrm>
          <a:prstGeom prst="rect">
            <a:avLst/>
          </a:prstGeom>
          <a:solidFill>
            <a:srgbClr val="0E675B"/>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6_Blank">
    <p:bg>
      <p:bgPr>
        <a:solidFill>
          <a:schemeClr val="lt1"/>
        </a:solidFill>
      </p:bgPr>
    </p:bg>
    <p:spTree>
      <p:nvGrpSpPr>
        <p:cNvPr id="169" name="Shape 169"/>
        <p:cNvGrpSpPr/>
        <p:nvPr/>
      </p:nvGrpSpPr>
      <p:grpSpPr>
        <a:xfrm>
          <a:off x="0" y="0"/>
          <a:ext cx="0" cy="0"/>
          <a:chOff x="0" y="0"/>
          <a:chExt cx="0" cy="0"/>
        </a:xfrm>
      </p:grpSpPr>
      <p:sp>
        <p:nvSpPr>
          <p:cNvPr id="170" name="Shape 170"/>
          <p:cNvSpPr/>
          <p:nvPr/>
        </p:nvSpPr>
        <p:spPr>
          <a:xfrm>
            <a:off x="114300" y="112014"/>
            <a:ext cx="8915400" cy="4919472"/>
          </a:xfrm>
          <a:prstGeom prst="rect">
            <a:avLst/>
          </a:prstGeom>
          <a:solidFill>
            <a:srgbClr val="22313C"/>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171" name="Shape 171"/>
          <p:cNvSpPr/>
          <p:nvPr>
            <p:ph idx="2" type="pic"/>
          </p:nvPr>
        </p:nvSpPr>
        <p:spPr>
          <a:xfrm>
            <a:off x="114300" y="112713"/>
            <a:ext cx="8915400" cy="4918075"/>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2" name="Shape 172"/>
          <p:cNvSpPr txBox="1"/>
          <p:nvPr>
            <p:ph idx="1" type="body"/>
          </p:nvPr>
        </p:nvSpPr>
        <p:spPr>
          <a:xfrm>
            <a:off x="521208" y="347473"/>
            <a:ext cx="5303520" cy="237744"/>
          </a:xfrm>
          <a:prstGeom prst="rect">
            <a:avLst/>
          </a:prstGeom>
          <a:noFill/>
          <a:ln>
            <a:noFill/>
          </a:ln>
        </p:spPr>
        <p:txBody>
          <a:bodyPr anchorCtr="0" anchor="t" bIns="91425" lIns="91425" rIns="91425" wrap="square" tIns="91425"/>
          <a:lstStyle>
            <a:lvl1pPr indent="0" lvl="0" marL="0" marR="0" rtl="0" algn="l">
              <a:spcBef>
                <a:spcPts val="200"/>
              </a:spcBef>
              <a:buClr>
                <a:srgbClr val="199F80"/>
              </a:buClr>
              <a:buFont typeface="Arial"/>
              <a:buChar char="●"/>
              <a:defRPr b="1" i="0" sz="1000" u="none" cap="none" strike="noStrike">
                <a:solidFill>
                  <a:srgbClr val="199F80"/>
                </a:solidFill>
                <a:latin typeface="Arial"/>
                <a:ea typeface="Arial"/>
                <a:cs typeface="Arial"/>
                <a:sym typeface="Arial"/>
              </a:defRPr>
            </a:lvl1pPr>
            <a:lvl2pPr indent="0" lvl="1" marL="4572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Char char="○"/>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3" name="Shape 173"/>
          <p:cNvSpPr txBox="1"/>
          <p:nvPr>
            <p:ph idx="3" type="body"/>
          </p:nvPr>
        </p:nvSpPr>
        <p:spPr>
          <a:xfrm>
            <a:off x="521208" y="548068"/>
            <a:ext cx="5303520" cy="814388"/>
          </a:xfrm>
          <a:prstGeom prst="rect">
            <a:avLst/>
          </a:prstGeom>
          <a:noFill/>
          <a:ln>
            <a:noFill/>
          </a:ln>
        </p:spPr>
        <p:txBody>
          <a:bodyPr anchorCtr="0" anchor="t" bIns="91425" lIns="91425" rIns="91425" wrap="square" tIns="91425"/>
          <a:lstStyle>
            <a:lvl1pPr indent="0" lvl="0" marL="0" marR="0" rtl="0" algn="l">
              <a:spcBef>
                <a:spcPts val="320"/>
              </a:spcBef>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Char char="○"/>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p:spTree>
      <p:nvGrpSpPr>
        <p:cNvPr id="174" name="Shape 174"/>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 Blank logo">
    <p:bg>
      <p:bgPr>
        <a:gradFill>
          <a:gsLst>
            <a:gs pos="0">
              <a:schemeClr val="accent1"/>
            </a:gs>
            <a:gs pos="81000">
              <a:srgbClr val="06332D"/>
            </a:gs>
            <a:gs pos="100000">
              <a:srgbClr val="06332D"/>
            </a:gs>
          </a:gsLst>
          <a:lin ang="16200000" scaled="0"/>
        </a:gradFill>
      </p:bgPr>
    </p:bg>
    <p:spTree>
      <p:nvGrpSpPr>
        <p:cNvPr id="175" name="Shape 175"/>
        <p:cNvGrpSpPr/>
        <p:nvPr/>
      </p:nvGrpSpPr>
      <p:grpSpPr>
        <a:xfrm>
          <a:off x="0" y="0"/>
          <a:ext cx="0" cy="0"/>
          <a:chOff x="0" y="0"/>
          <a:chExt cx="0" cy="0"/>
        </a:xfrm>
      </p:grpSpPr>
      <p:pic>
        <p:nvPicPr>
          <p:cNvPr id="176" name="Shape 176"/>
          <p:cNvPicPr preferRelativeResize="0"/>
          <p:nvPr/>
        </p:nvPicPr>
        <p:blipFill rotWithShape="1">
          <a:blip r:embed="rId2">
            <a:alphaModFix/>
          </a:blip>
          <a:srcRect b="0" l="0" r="0" t="0"/>
          <a:stretch/>
        </p:blipFill>
        <p:spPr>
          <a:xfrm>
            <a:off x="8286414" y="4854091"/>
            <a:ext cx="711754" cy="17367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78" name="Shape 178"/>
        <p:cNvGrpSpPr/>
        <p:nvPr/>
      </p:nvGrpSpPr>
      <p:grpSpPr>
        <a:xfrm>
          <a:off x="0" y="0"/>
          <a:ext cx="0" cy="0"/>
          <a:chOff x="0" y="0"/>
          <a:chExt cx="0" cy="0"/>
        </a:xfrm>
      </p:grpSpPr>
      <p:sp>
        <p:nvSpPr>
          <p:cNvPr id="179" name="Shape 179"/>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180" name="Shape 180"/>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181" name="Shape 181"/>
          <p:cNvSpPr txBox="1"/>
          <p:nvPr>
            <p:ph idx="1" type="subTitle"/>
          </p:nvPr>
        </p:nvSpPr>
        <p:spPr>
          <a:xfrm>
            <a:off x="365761" y="624700"/>
            <a:ext cx="8412600" cy="5421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82" name="Shape 182"/>
          <p:cNvSpPr txBox="1"/>
          <p:nvPr>
            <p:ph type="title"/>
          </p:nvPr>
        </p:nvSpPr>
        <p:spPr>
          <a:xfrm>
            <a:off x="365760" y="169550"/>
            <a:ext cx="8412600" cy="542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Title and Content, no circles">
    <p:spTree>
      <p:nvGrpSpPr>
        <p:cNvPr id="183" name="Shape 183"/>
        <p:cNvGrpSpPr/>
        <p:nvPr/>
      </p:nvGrpSpPr>
      <p:grpSpPr>
        <a:xfrm>
          <a:off x="0" y="0"/>
          <a:ext cx="0" cy="0"/>
          <a:chOff x="0" y="0"/>
          <a:chExt cx="0" cy="0"/>
        </a:xfrm>
      </p:grpSpPr>
      <p:sp>
        <p:nvSpPr>
          <p:cNvPr id="184" name="Shape 184"/>
          <p:cNvSpPr txBox="1"/>
          <p:nvPr>
            <p:ph type="title"/>
          </p:nvPr>
        </p:nvSpPr>
        <p:spPr>
          <a:xfrm>
            <a:off x="366712" y="325437"/>
            <a:ext cx="8410500" cy="460500"/>
          </a:xfrm>
          <a:prstGeom prst="rect">
            <a:avLst/>
          </a:prstGeom>
          <a:noFill/>
          <a:ln>
            <a:noFill/>
          </a:ln>
        </p:spPr>
        <p:txBody>
          <a:bodyPr anchorCtr="0" anchor="t" bIns="91425" lIns="91425" rIns="91425" wrap="square"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85" name="Shape 185"/>
          <p:cNvSpPr txBox="1"/>
          <p:nvPr>
            <p:ph idx="1" type="body"/>
          </p:nvPr>
        </p:nvSpPr>
        <p:spPr>
          <a:xfrm>
            <a:off x="366712" y="1074737"/>
            <a:ext cx="8410500" cy="3383100"/>
          </a:xfrm>
          <a:prstGeom prst="rect">
            <a:avLst/>
          </a:prstGeom>
          <a:noFill/>
          <a:ln>
            <a:noFill/>
          </a:ln>
        </p:spPr>
        <p:txBody>
          <a:bodyPr anchorCtr="0" anchor="t" bIns="91425" lIns="91425" rIns="91425" wrap="square" tIns="91425"/>
          <a:lstStyle>
            <a:lvl1pPr indent="-88900" lvl="0" marL="177800" marR="0" rtl="0" algn="l">
              <a:lnSpc>
                <a:spcPct val="100000"/>
              </a:lnSpc>
              <a:spcBef>
                <a:spcPts val="1200"/>
              </a:spcBef>
              <a:spcAft>
                <a:spcPts val="0"/>
              </a:spcAft>
              <a:buClr>
                <a:schemeClr val="accent1"/>
              </a:buClr>
              <a:buSzPct val="100000"/>
              <a:buFont typeface="Noto Sans Symbols"/>
              <a:buChar char="•"/>
              <a:defRPr b="0" i="0" sz="1400" u="none" cap="none" strike="noStrike">
                <a:solidFill>
                  <a:srgbClr val="000000"/>
                </a:solidFill>
                <a:latin typeface="Arial"/>
                <a:ea typeface="Arial"/>
                <a:cs typeface="Arial"/>
                <a:sym typeface="Arial"/>
              </a:defRPr>
            </a:lvl1pPr>
            <a:lvl2pPr indent="-88900" lvl="1" marL="6350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2pPr>
            <a:lvl3pPr indent="-88900" lvl="2" marL="10922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3pPr>
            <a:lvl4pPr indent="55562" lvl="3" marL="1658937"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4pPr>
            <a:lvl5pPr indent="-88900" lvl="4" marL="20066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1">
    <p:spTree>
      <p:nvGrpSpPr>
        <p:cNvPr id="186" name="Shape 186"/>
        <p:cNvGrpSpPr/>
        <p:nvPr/>
      </p:nvGrpSpPr>
      <p:grpSpPr>
        <a:xfrm>
          <a:off x="0" y="0"/>
          <a:ext cx="0" cy="0"/>
          <a:chOff x="0" y="0"/>
          <a:chExt cx="0" cy="0"/>
        </a:xfrm>
      </p:grpSpPr>
      <p:sp>
        <p:nvSpPr>
          <p:cNvPr id="187" name="Shape 187"/>
          <p:cNvSpPr txBox="1"/>
          <p:nvPr>
            <p:ph type="title"/>
          </p:nvPr>
        </p:nvSpPr>
        <p:spPr>
          <a:xfrm>
            <a:off x="311700" y="445025"/>
            <a:ext cx="8520600" cy="5727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88" name="Shape 18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ntent Page">
    <p:spTree>
      <p:nvGrpSpPr>
        <p:cNvPr id="189" name="Shape 189"/>
        <p:cNvGrpSpPr/>
        <p:nvPr/>
      </p:nvGrpSpPr>
      <p:grpSpPr>
        <a:xfrm>
          <a:off x="0" y="0"/>
          <a:ext cx="0" cy="0"/>
          <a:chOff x="0" y="0"/>
          <a:chExt cx="0" cy="0"/>
        </a:xfrm>
      </p:grpSpPr>
      <p:sp>
        <p:nvSpPr>
          <p:cNvPr id="190" name="Shape 190"/>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191" name="Shape 191"/>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192" name="Shape 192"/>
          <p:cNvSpPr txBox="1"/>
          <p:nvPr>
            <p:ph idx="1" type="subTitle"/>
          </p:nvPr>
        </p:nvSpPr>
        <p:spPr>
          <a:xfrm>
            <a:off x="365761" y="624700"/>
            <a:ext cx="8412600" cy="5421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93" name="Shape 193"/>
          <p:cNvSpPr txBox="1"/>
          <p:nvPr>
            <p:ph type="title"/>
          </p:nvPr>
        </p:nvSpPr>
        <p:spPr>
          <a:xfrm>
            <a:off x="365760" y="169550"/>
            <a:ext cx="8412600" cy="542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94" name="Shape 194"/>
          <p:cNvSpPr txBox="1"/>
          <p:nvPr>
            <p:ph idx="2" type="body"/>
          </p:nvPr>
        </p:nvSpPr>
        <p:spPr>
          <a:xfrm>
            <a:off x="365759" y="1254125"/>
            <a:ext cx="8412600" cy="3435300"/>
          </a:xfrm>
          <a:prstGeom prst="rect">
            <a:avLst/>
          </a:prstGeom>
          <a:noFill/>
          <a:ln>
            <a:noFill/>
          </a:ln>
        </p:spPr>
        <p:txBody>
          <a:bodyPr anchorCtr="0" anchor="t" bIns="91425" lIns="91425" rIns="91425" wrap="square" tIns="91425"/>
          <a:lstStyle>
            <a:lvl1pPr indent="127000" lvl="0" marL="304800" marR="0" rtl="0" algn="l">
              <a:lnSpc>
                <a:spcPct val="100000"/>
              </a:lnSpc>
              <a:spcBef>
                <a:spcPts val="300"/>
              </a:spcBef>
              <a:spcAft>
                <a:spcPts val="0"/>
              </a:spcAft>
              <a:buClr>
                <a:srgbClr val="008674"/>
              </a:buClr>
              <a:buSzPct val="100000"/>
              <a:buFont typeface="Noto Sans Symbols"/>
              <a:buChar char="▪"/>
              <a:defRPr b="0" i="0" sz="2400" u="none" cap="none" strike="noStrike">
                <a:solidFill>
                  <a:srgbClr val="595959"/>
                </a:solidFill>
                <a:latin typeface="Arial"/>
                <a:ea typeface="Arial"/>
                <a:cs typeface="Arial"/>
                <a:sym typeface="Arial"/>
              </a:defRPr>
            </a:lvl1pPr>
            <a:lvl2pPr indent="84836" lvl="1" marL="740664" marR="0" rtl="0" algn="l">
              <a:lnSpc>
                <a:spcPct val="100000"/>
              </a:lnSpc>
              <a:spcBef>
                <a:spcPts val="300"/>
              </a:spcBef>
              <a:spcAft>
                <a:spcPts val="0"/>
              </a:spcAft>
              <a:buClr>
                <a:srgbClr val="008674"/>
              </a:buClr>
              <a:buSzPct val="100000"/>
              <a:buFont typeface="Helvetica Neue"/>
              <a:buChar char="-"/>
              <a:defRPr b="0" i="0" sz="2000" u="none" cap="none" strike="noStrike">
                <a:solidFill>
                  <a:srgbClr val="595959"/>
                </a:solidFill>
                <a:latin typeface="Arial"/>
                <a:ea typeface="Arial"/>
                <a:cs typeface="Arial"/>
                <a:sym typeface="Arial"/>
              </a:defRPr>
            </a:lvl2pPr>
            <a:lvl3pPr indent="10413" lvl="2" marL="1145286" marR="0" rtl="0" algn="l">
              <a:lnSpc>
                <a:spcPct val="100000"/>
              </a:lnSpc>
              <a:spcBef>
                <a:spcPts val="300"/>
              </a:spcBef>
              <a:spcAft>
                <a:spcPts val="0"/>
              </a:spcAft>
              <a:buClr>
                <a:srgbClr val="008674"/>
              </a:buClr>
              <a:buSzPct val="100000"/>
              <a:buFont typeface="Arial"/>
              <a:buChar char="•"/>
              <a:defRPr b="0" i="0" sz="1600" u="none" cap="none" strike="noStrike">
                <a:solidFill>
                  <a:srgbClr val="595959"/>
                </a:solidFill>
                <a:latin typeface="Arial"/>
                <a:ea typeface="Arial"/>
                <a:cs typeface="Arial"/>
                <a:sym typeface="Arial"/>
              </a:defRPr>
            </a:lvl3pPr>
            <a:lvl4pPr indent="-19050" lvl="3" marL="1657350" marR="0" rtl="0" algn="l">
              <a:lnSpc>
                <a:spcPct val="100000"/>
              </a:lnSpc>
              <a:spcBef>
                <a:spcPts val="300"/>
              </a:spcBef>
              <a:spcAft>
                <a:spcPts val="0"/>
              </a:spcAft>
              <a:buClr>
                <a:srgbClr val="008674"/>
              </a:buClr>
              <a:buSzPct val="100000"/>
              <a:buFont typeface="Helvetica Neue"/>
              <a:buChar char="-"/>
              <a:defRPr b="0" i="0" sz="1400" u="none" cap="none" strike="noStrike">
                <a:solidFill>
                  <a:srgbClr val="595959"/>
                </a:solidFill>
                <a:latin typeface="Arial"/>
                <a:ea typeface="Arial"/>
                <a:cs typeface="Arial"/>
                <a:sym typeface="Arial"/>
              </a:defRPr>
            </a:lvl4pPr>
            <a:lvl5pPr indent="38100" lvl="4" marL="2057400" marR="0" rtl="0" algn="l">
              <a:lnSpc>
                <a:spcPct val="100000"/>
              </a:lnSpc>
              <a:spcBef>
                <a:spcPts val="300"/>
              </a:spcBef>
              <a:spcAft>
                <a:spcPts val="0"/>
              </a:spcAft>
              <a:buClr>
                <a:srgbClr val="008674"/>
              </a:buClr>
              <a:buSzPct val="100000"/>
              <a:buFont typeface="Arial"/>
              <a:buChar char="•"/>
              <a:defRPr b="0" i="0" sz="1400" u="none" cap="none" strike="noStrike">
                <a:solidFill>
                  <a:srgbClr val="595959"/>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6_Blank">
    <p:bg>
      <p:bgPr>
        <a:solidFill>
          <a:schemeClr val="lt1"/>
        </a:solidFill>
      </p:bgPr>
    </p:bg>
    <p:spTree>
      <p:nvGrpSpPr>
        <p:cNvPr id="195" name="Shape 195"/>
        <p:cNvGrpSpPr/>
        <p:nvPr/>
      </p:nvGrpSpPr>
      <p:grpSpPr>
        <a:xfrm>
          <a:off x="0" y="0"/>
          <a:ext cx="0" cy="0"/>
          <a:chOff x="0" y="0"/>
          <a:chExt cx="0" cy="0"/>
        </a:xfrm>
      </p:grpSpPr>
      <p:sp>
        <p:nvSpPr>
          <p:cNvPr id="196" name="Shape 196"/>
          <p:cNvSpPr/>
          <p:nvPr/>
        </p:nvSpPr>
        <p:spPr>
          <a:xfrm>
            <a:off x="114300" y="112014"/>
            <a:ext cx="8915400" cy="4919400"/>
          </a:xfrm>
          <a:prstGeom prst="rect">
            <a:avLst/>
          </a:prstGeom>
          <a:solidFill>
            <a:srgbClr val="22313C"/>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197" name="Shape 197"/>
          <p:cNvSpPr/>
          <p:nvPr>
            <p:ph idx="2" type="pic"/>
          </p:nvPr>
        </p:nvSpPr>
        <p:spPr>
          <a:xfrm>
            <a:off x="114300" y="112713"/>
            <a:ext cx="8915400" cy="4918200"/>
          </a:xfrm>
          <a:prstGeom prst="rect">
            <a:avLst/>
          </a:prstGeom>
          <a:noFill/>
          <a:ln>
            <a:noFill/>
          </a:ln>
        </p:spPr>
        <p:txBody>
          <a:bodyPr anchorCtr="0" anchor="t" bIns="91425" lIns="91425" rIns="91425" wrap="square" tIns="91425"/>
          <a:lstStyle>
            <a:lvl1pPr indent="0" lvl="0" marL="0" marR="0" rtl="0" algn="l">
              <a:lnSpc>
                <a:spcPct val="100000"/>
              </a:lnSpc>
              <a:spcBef>
                <a:spcPts val="640"/>
              </a:spcBef>
              <a:spcAft>
                <a:spcPts val="0"/>
              </a:spcAft>
              <a:buClr>
                <a:schemeClr val="dk1"/>
              </a:buClr>
              <a:buFont typeface="Arial"/>
              <a:buNone/>
              <a:defRPr b="0" i="0" sz="3200" u="none" cap="none" strike="noStrike">
                <a:solidFill>
                  <a:schemeClr val="dk1"/>
                </a:solidFill>
                <a:latin typeface="Arial"/>
                <a:ea typeface="Arial"/>
                <a:cs typeface="Arial"/>
                <a:sym typeface="Arial"/>
              </a:defRPr>
            </a:lvl1pPr>
            <a:lvl2pPr indent="-76200" lvl="1" marL="99060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3716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25400" lvl="3" marL="1752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25400" lvl="4" marL="2209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25400" lvl="5" marL="2667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3124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581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4038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Main Page">
    <p:spTree>
      <p:nvGrpSpPr>
        <p:cNvPr id="198" name="Shape 198"/>
        <p:cNvGrpSpPr/>
        <p:nvPr/>
      </p:nvGrpSpPr>
      <p:grpSpPr>
        <a:xfrm>
          <a:off x="0" y="0"/>
          <a:ext cx="0" cy="0"/>
          <a:chOff x="0" y="0"/>
          <a:chExt cx="0" cy="0"/>
        </a:xfrm>
      </p:grpSpPr>
      <p:sp>
        <p:nvSpPr>
          <p:cNvPr id="199" name="Shape 199"/>
          <p:cNvSpPr txBox="1"/>
          <p:nvPr>
            <p:ph type="title"/>
          </p:nvPr>
        </p:nvSpPr>
        <p:spPr>
          <a:xfrm>
            <a:off x="3106096" y="149918"/>
            <a:ext cx="5985000" cy="4743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200" name="Shape 200"/>
          <p:cNvSpPr txBox="1"/>
          <p:nvPr>
            <p:ph idx="1" type="body"/>
          </p:nvPr>
        </p:nvSpPr>
        <p:spPr>
          <a:xfrm>
            <a:off x="3106674" y="624362"/>
            <a:ext cx="5984700" cy="2886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595959"/>
              </a:buClr>
              <a:buFont typeface="Arial"/>
              <a:buChar char="●"/>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9pPr>
          </a:lstStyle>
          <a:p/>
        </p:txBody>
      </p:sp>
      <p:sp>
        <p:nvSpPr>
          <p:cNvPr id="201" name="Shape 201"/>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2" name="Shape 202"/>
          <p:cNvSpPr txBox="1"/>
          <p:nvPr>
            <p:ph idx="12" type="sldNum"/>
          </p:nvPr>
        </p:nvSpPr>
        <p:spPr>
          <a:xfrm>
            <a:off x="48247" y="4861462"/>
            <a:ext cx="373200" cy="273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Pr>
              <a:t>‹#›</a:t>
            </a:fld>
          </a:p>
        </p:txBody>
      </p:sp>
      <p:sp>
        <p:nvSpPr>
          <p:cNvPr id="203" name="Shape 203"/>
          <p:cNvSpPr/>
          <p:nvPr>
            <p:ph idx="2" type="pic"/>
          </p:nvPr>
        </p:nvSpPr>
        <p:spPr>
          <a:xfrm>
            <a:off x="0" y="0"/>
            <a:ext cx="2884500" cy="5135700"/>
          </a:xfrm>
          <a:prstGeom prst="rect">
            <a:avLst/>
          </a:prstGeom>
          <a:solidFill>
            <a:srgbClr val="F2F2F2"/>
          </a:solid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6_Blank">
    <p:bg>
      <p:bgPr>
        <a:solidFill>
          <a:schemeClr val="lt1"/>
        </a:solidFill>
      </p:bgPr>
    </p:bg>
    <p:spTree>
      <p:nvGrpSpPr>
        <p:cNvPr id="204" name="Shape 204"/>
        <p:cNvGrpSpPr/>
        <p:nvPr/>
      </p:nvGrpSpPr>
      <p:grpSpPr>
        <a:xfrm>
          <a:off x="0" y="0"/>
          <a:ext cx="0" cy="0"/>
          <a:chOff x="0" y="0"/>
          <a:chExt cx="0" cy="0"/>
        </a:xfrm>
      </p:grpSpPr>
      <p:sp>
        <p:nvSpPr>
          <p:cNvPr id="205" name="Shape 205"/>
          <p:cNvSpPr/>
          <p:nvPr/>
        </p:nvSpPr>
        <p:spPr>
          <a:xfrm>
            <a:off x="114300" y="112014"/>
            <a:ext cx="8915400" cy="4919400"/>
          </a:xfrm>
          <a:prstGeom prst="rect">
            <a:avLst/>
          </a:prstGeom>
          <a:solidFill>
            <a:srgbClr val="22313C"/>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206" name="Shape 206"/>
          <p:cNvSpPr/>
          <p:nvPr>
            <p:ph idx="2" type="pic"/>
          </p:nvPr>
        </p:nvSpPr>
        <p:spPr>
          <a:xfrm>
            <a:off x="114300" y="112713"/>
            <a:ext cx="8915400" cy="4918200"/>
          </a:xfrm>
          <a:prstGeom prst="rect">
            <a:avLst/>
          </a:prstGeom>
          <a:noFill/>
          <a:ln>
            <a:noFill/>
          </a:ln>
        </p:spPr>
        <p:txBody>
          <a:bodyPr anchorCtr="0" anchor="t" bIns="91425" lIns="91425" rIns="91425" wrap="square" tIns="91425"/>
          <a:lstStyle>
            <a:lvl1pPr indent="0" lvl="0" marL="0" marR="0" rtl="0" algn="l">
              <a:lnSpc>
                <a:spcPct val="100000"/>
              </a:lnSpc>
              <a:spcBef>
                <a:spcPts val="640"/>
              </a:spcBef>
              <a:spcAft>
                <a:spcPts val="0"/>
              </a:spcAft>
              <a:buClr>
                <a:schemeClr val="dk1"/>
              </a:buClr>
              <a:buFont typeface="Arial"/>
              <a:buNone/>
              <a:defRPr b="0" i="0" sz="3200" u="none" cap="none" strike="noStrike">
                <a:solidFill>
                  <a:schemeClr val="dk1"/>
                </a:solidFill>
                <a:latin typeface="Arial"/>
                <a:ea typeface="Arial"/>
                <a:cs typeface="Arial"/>
                <a:sym typeface="Arial"/>
              </a:defRPr>
            </a:lvl1pPr>
            <a:lvl2pPr indent="-76200" lvl="1" marL="99060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3716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25400" lvl="3" marL="1752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25400" lvl="4" marL="2209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25400" lvl="5" marL="2667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3124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581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4038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7" name="Shape 207"/>
          <p:cNvSpPr txBox="1"/>
          <p:nvPr>
            <p:ph idx="1" type="body"/>
          </p:nvPr>
        </p:nvSpPr>
        <p:spPr>
          <a:xfrm>
            <a:off x="411479" y="347470"/>
            <a:ext cx="5303400" cy="237600"/>
          </a:xfrm>
          <a:prstGeom prst="rect">
            <a:avLst/>
          </a:prstGeom>
          <a:noFill/>
          <a:ln>
            <a:noFill/>
          </a:ln>
        </p:spPr>
        <p:txBody>
          <a:bodyPr anchorCtr="0" anchor="t" bIns="91425" lIns="91425" rIns="91425" wrap="square" tIns="91425"/>
          <a:lstStyle>
            <a:lvl1pPr indent="0" lvl="0" marL="0" marR="0" rtl="0" algn="l">
              <a:lnSpc>
                <a:spcPct val="100000"/>
              </a:lnSpc>
              <a:spcBef>
                <a:spcPts val="200"/>
              </a:spcBef>
              <a:spcAft>
                <a:spcPts val="0"/>
              </a:spcAft>
              <a:buClr>
                <a:srgbClr val="199F80"/>
              </a:buClr>
              <a:buFont typeface="Arial"/>
              <a:buChar char="●"/>
              <a:defRPr b="1" i="0" sz="1000" u="none" cap="none" strike="noStrike">
                <a:solidFill>
                  <a:srgbClr val="199F80"/>
                </a:solidFill>
                <a:latin typeface="Arial"/>
                <a:ea typeface="Arial"/>
                <a:cs typeface="Arial"/>
                <a:sym typeface="Arial"/>
              </a:defRPr>
            </a:lvl1pPr>
            <a:lvl2pPr indent="0" lvl="1" marL="457200" marR="0" rtl="0" algn="l">
              <a:lnSpc>
                <a:spcPct val="100000"/>
              </a:lnSpc>
              <a:spcBef>
                <a:spcPts val="200"/>
              </a:spcBef>
              <a:spcAft>
                <a:spcPts val="0"/>
              </a:spcAft>
              <a:buClr>
                <a:schemeClr val="accent2"/>
              </a:buClr>
              <a:buFont typeface="Arial"/>
              <a:buChar char="○"/>
              <a:defRPr b="1" i="0" sz="1000" u="none" cap="none" strike="noStrike">
                <a:solidFill>
                  <a:schemeClr val="accent2"/>
                </a:solidFill>
                <a:latin typeface="Arial"/>
                <a:ea typeface="Arial"/>
                <a:cs typeface="Arial"/>
                <a:sym typeface="Arial"/>
              </a:defRPr>
            </a:lvl2pPr>
            <a:lvl3pPr indent="0" lvl="2" marL="914400" marR="0" rtl="0" algn="l">
              <a:lnSpc>
                <a:spcPct val="100000"/>
              </a:lnSpc>
              <a:spcBef>
                <a:spcPts val="200"/>
              </a:spcBef>
              <a:spcAft>
                <a:spcPts val="0"/>
              </a:spcAft>
              <a:buClr>
                <a:schemeClr val="accent2"/>
              </a:buClr>
              <a:buFont typeface="Arial"/>
              <a:buChar char="■"/>
              <a:defRPr b="1" i="0" sz="1000" u="none" cap="none" strike="noStrike">
                <a:solidFill>
                  <a:schemeClr val="accent2"/>
                </a:solidFill>
                <a:latin typeface="Arial"/>
                <a:ea typeface="Arial"/>
                <a:cs typeface="Arial"/>
                <a:sym typeface="Arial"/>
              </a:defRPr>
            </a:lvl3pPr>
            <a:lvl4pPr indent="0" lvl="3" marL="1371600" marR="0" rtl="0" algn="l">
              <a:lnSpc>
                <a:spcPct val="100000"/>
              </a:lnSpc>
              <a:spcBef>
                <a:spcPts val="200"/>
              </a:spcBef>
              <a:spcAft>
                <a:spcPts val="0"/>
              </a:spcAft>
              <a:buClr>
                <a:schemeClr val="accent2"/>
              </a:buClr>
              <a:buFont typeface="Arial"/>
              <a:buChar char="●"/>
              <a:defRPr b="1" i="0" sz="10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0"/>
              </a:spcAft>
              <a:buClr>
                <a:schemeClr val="accent2"/>
              </a:buClr>
              <a:buFont typeface="Arial"/>
              <a:buChar char="○"/>
              <a:defRPr b="1" i="0" sz="1000" u="none" cap="none" strike="noStrike">
                <a:solidFill>
                  <a:schemeClr val="accent2"/>
                </a:solidFill>
                <a:latin typeface="Arial"/>
                <a:ea typeface="Arial"/>
                <a:cs typeface="Arial"/>
                <a:sym typeface="Arial"/>
              </a:defRPr>
            </a:lvl5pPr>
            <a:lvl6pPr indent="-25400" lvl="5" marL="2667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3124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581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4038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8" name="Shape 208"/>
          <p:cNvSpPr txBox="1"/>
          <p:nvPr>
            <p:ph idx="3" type="body"/>
          </p:nvPr>
        </p:nvSpPr>
        <p:spPr>
          <a:xfrm>
            <a:off x="411479" y="548068"/>
            <a:ext cx="5303400" cy="814500"/>
          </a:xfrm>
          <a:prstGeom prst="rect">
            <a:avLst/>
          </a:prstGeom>
          <a:noFill/>
          <a:ln>
            <a:noFill/>
          </a:ln>
        </p:spPr>
        <p:txBody>
          <a:bodyPr anchorCtr="0" anchor="t" bIns="91425" lIns="91425" rIns="91425" wrap="square" tIns="91425"/>
          <a:lstStyle>
            <a:lvl1pPr indent="0" lvl="0" marL="0" marR="0" rtl="0" algn="l">
              <a:lnSpc>
                <a:spcPct val="100000"/>
              </a:lnSpc>
              <a:spcBef>
                <a:spcPts val="320"/>
              </a:spcBef>
              <a:spcAft>
                <a:spcPts val="0"/>
              </a:spcAft>
              <a:buClr>
                <a:schemeClr val="lt1"/>
              </a:buClr>
              <a:buFont typeface="Arial"/>
              <a:buChar char="●"/>
              <a:defRPr b="0" i="0" sz="1600" u="none" cap="none" strike="noStrike">
                <a:solidFill>
                  <a:schemeClr val="lt1"/>
                </a:solidFill>
                <a:latin typeface="Arial"/>
                <a:ea typeface="Arial"/>
                <a:cs typeface="Arial"/>
                <a:sym typeface="Arial"/>
              </a:defRPr>
            </a:lvl1pPr>
            <a:lvl2pPr indent="0" lvl="1" marL="457200" marR="0" rtl="0" algn="l">
              <a:lnSpc>
                <a:spcPct val="100000"/>
              </a:lnSpc>
              <a:spcBef>
                <a:spcPts val="320"/>
              </a:spcBef>
              <a:spcAft>
                <a:spcPts val="0"/>
              </a:spcAft>
              <a:buClr>
                <a:schemeClr val="dk1"/>
              </a:buClr>
              <a:buFont typeface="Arial"/>
              <a:buChar char="○"/>
              <a:defRPr b="0" i="0" sz="1600" u="none" cap="none" strike="noStrike">
                <a:solidFill>
                  <a:schemeClr val="dk1"/>
                </a:solidFill>
                <a:latin typeface="Arial"/>
                <a:ea typeface="Arial"/>
                <a:cs typeface="Arial"/>
                <a:sym typeface="Arial"/>
              </a:defRPr>
            </a:lvl2pPr>
            <a:lvl3pPr indent="0" lvl="2" marL="914400" marR="0" rtl="0" algn="l">
              <a:lnSpc>
                <a:spcPct val="100000"/>
              </a:lnSpc>
              <a:spcBef>
                <a:spcPts val="320"/>
              </a:spcBef>
              <a:spcAft>
                <a:spcPts val="0"/>
              </a:spcAft>
              <a:buClr>
                <a:schemeClr val="dk1"/>
              </a:buClr>
              <a:buFont typeface="Arial"/>
              <a:buChar char="■"/>
              <a:defRPr b="0" i="0" sz="1600" u="none" cap="none" strike="noStrike">
                <a:solidFill>
                  <a:schemeClr val="dk1"/>
                </a:solidFill>
                <a:latin typeface="Arial"/>
                <a:ea typeface="Arial"/>
                <a:cs typeface="Arial"/>
                <a:sym typeface="Arial"/>
              </a:defRPr>
            </a:lvl3pPr>
            <a:lvl4pPr indent="0" lvl="3" marL="1371600" marR="0" rtl="0" algn="l">
              <a:lnSpc>
                <a:spcPct val="100000"/>
              </a:lnSpc>
              <a:spcBef>
                <a:spcPts val="320"/>
              </a:spcBef>
              <a:spcAft>
                <a:spcPts val="0"/>
              </a:spcAft>
              <a:buClr>
                <a:schemeClr val="dk1"/>
              </a:buClr>
              <a:buFont typeface="Arial"/>
              <a:buChar char="●"/>
              <a:defRPr b="0" i="0" sz="1600" u="none" cap="none" strike="noStrike">
                <a:solidFill>
                  <a:schemeClr val="dk1"/>
                </a:solidFill>
                <a:latin typeface="Arial"/>
                <a:ea typeface="Arial"/>
                <a:cs typeface="Arial"/>
                <a:sym typeface="Arial"/>
              </a:defRPr>
            </a:lvl4pPr>
            <a:lvl5pPr indent="0" lvl="4" marL="1828800" marR="0" rtl="0" algn="l">
              <a:lnSpc>
                <a:spcPct val="100000"/>
              </a:lnSpc>
              <a:spcBef>
                <a:spcPts val="320"/>
              </a:spcBef>
              <a:spcAft>
                <a:spcPts val="0"/>
              </a:spcAft>
              <a:buClr>
                <a:schemeClr val="dk1"/>
              </a:buClr>
              <a:buFont typeface="Arial"/>
              <a:buChar char="○"/>
              <a:defRPr b="0" i="0" sz="1600" u="none" cap="none" strike="noStrike">
                <a:solidFill>
                  <a:schemeClr val="dk1"/>
                </a:solidFill>
                <a:latin typeface="Arial"/>
                <a:ea typeface="Arial"/>
                <a:cs typeface="Arial"/>
                <a:sym typeface="Arial"/>
              </a:defRPr>
            </a:lvl5pPr>
            <a:lvl6pPr indent="-25400" lvl="5" marL="2667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3124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581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4038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no circles">
    <p:spTree>
      <p:nvGrpSpPr>
        <p:cNvPr id="24" name="Shape 24"/>
        <p:cNvGrpSpPr/>
        <p:nvPr/>
      </p:nvGrpSpPr>
      <p:grpSpPr>
        <a:xfrm>
          <a:off x="0" y="0"/>
          <a:ext cx="0" cy="0"/>
          <a:chOff x="0" y="0"/>
          <a:chExt cx="0" cy="0"/>
        </a:xfrm>
      </p:grpSpPr>
      <p:sp>
        <p:nvSpPr>
          <p:cNvPr id="25" name="Shape 25"/>
          <p:cNvSpPr txBox="1"/>
          <p:nvPr>
            <p:ph type="title"/>
          </p:nvPr>
        </p:nvSpPr>
        <p:spPr>
          <a:xfrm>
            <a:off x="366712" y="325437"/>
            <a:ext cx="8410574" cy="460374"/>
          </a:xfrm>
          <a:prstGeom prst="rect">
            <a:avLst/>
          </a:prstGeom>
          <a:noFill/>
          <a:ln>
            <a:noFill/>
          </a:ln>
        </p:spPr>
        <p:txBody>
          <a:bodyPr anchorCtr="0" anchor="t" bIns="91425" lIns="91425" rIns="91425" wrap="square" tIns="91425"/>
          <a:lstStyle>
            <a:lvl1pPr indent="0" lvl="0" marL="0" marR="0" rtl="0" algn="ctr">
              <a:lnSpc>
                <a:spcPct val="90000"/>
              </a:lnSpc>
              <a:spcBef>
                <a:spcPts val="0"/>
              </a:spcBef>
              <a:buClr>
                <a:srgbClr val="00685D"/>
              </a:buClr>
              <a:buFont typeface="Arial"/>
              <a:buNone/>
              <a:defRPr b="1" sz="3200">
                <a:solidFill>
                  <a:srgbClr val="00685D"/>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age - multiple levels">
    <p:spTree>
      <p:nvGrpSpPr>
        <p:cNvPr id="209" name="Shape 209"/>
        <p:cNvGrpSpPr/>
        <p:nvPr/>
      </p:nvGrpSpPr>
      <p:grpSpPr>
        <a:xfrm>
          <a:off x="0" y="0"/>
          <a:ext cx="0" cy="0"/>
          <a:chOff x="0" y="0"/>
          <a:chExt cx="0" cy="0"/>
        </a:xfrm>
      </p:grpSpPr>
      <p:sp>
        <p:nvSpPr>
          <p:cNvPr id="210" name="Shape 210"/>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211" name="Shape 211"/>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212" name="Shape 212"/>
          <p:cNvSpPr txBox="1"/>
          <p:nvPr>
            <p:ph idx="1" type="subTitle"/>
          </p:nvPr>
        </p:nvSpPr>
        <p:spPr>
          <a:xfrm>
            <a:off x="137300" y="688404"/>
            <a:ext cx="9035700" cy="4785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13" name="Shape 213"/>
          <p:cNvSpPr txBox="1"/>
          <p:nvPr>
            <p:ph type="title"/>
          </p:nvPr>
        </p:nvSpPr>
        <p:spPr>
          <a:xfrm>
            <a:off x="108369" y="146304"/>
            <a:ext cx="9035700" cy="542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214" name="Shape 214"/>
          <p:cNvSpPr txBox="1"/>
          <p:nvPr>
            <p:ph idx="2" type="body"/>
          </p:nvPr>
        </p:nvSpPr>
        <p:spPr>
          <a:xfrm>
            <a:off x="289150" y="1214375"/>
            <a:ext cx="7358700" cy="3231000"/>
          </a:xfrm>
          <a:prstGeom prst="rect">
            <a:avLst/>
          </a:prstGeom>
          <a:noFill/>
          <a:ln>
            <a:noFill/>
          </a:ln>
        </p:spPr>
        <p:txBody>
          <a:bodyPr anchorCtr="0" anchor="t" bIns="91425" lIns="91425" rIns="91425" wrap="square" tIns="91425"/>
          <a:lstStyle>
            <a:lvl1pPr indent="86359" lvl="0" marL="228600" marR="0" rtl="0" algn="l">
              <a:lnSpc>
                <a:spcPct val="100000"/>
              </a:lnSpc>
              <a:spcBef>
                <a:spcPts val="0"/>
              </a:spcBef>
              <a:spcAft>
                <a:spcPts val="0"/>
              </a:spcAft>
              <a:buClr>
                <a:srgbClr val="3F3F3F"/>
              </a:buClr>
              <a:buSzPct val="110000"/>
              <a:buFont typeface="Arial"/>
              <a:buChar char="•"/>
              <a:defRPr b="0" i="0" sz="1600" u="none" cap="none" strike="noStrike">
                <a:solidFill>
                  <a:schemeClr val="dk2"/>
                </a:solidFill>
                <a:latin typeface="Arial"/>
                <a:ea typeface="Arial"/>
                <a:cs typeface="Arial"/>
                <a:sym typeface="Arial"/>
              </a:defRPr>
            </a:lvl1pPr>
            <a:lvl2pPr indent="38100" lvl="1" marL="533400" marR="0" rtl="0" algn="l">
              <a:lnSpc>
                <a:spcPct val="100000"/>
              </a:lnSpc>
              <a:spcBef>
                <a:spcPts val="0"/>
              </a:spcBef>
              <a:spcAft>
                <a:spcPts val="0"/>
              </a:spcAft>
              <a:buClr>
                <a:schemeClr val="dk2"/>
              </a:buClr>
              <a:buSzPct val="100000"/>
              <a:buFont typeface="Merriweather Sans"/>
              <a:buChar char="-"/>
              <a:defRPr b="0" i="0" sz="1400" u="none" cap="none" strike="noStrike">
                <a:solidFill>
                  <a:schemeClr val="dk2"/>
                </a:solidFill>
                <a:latin typeface="Arial"/>
                <a:ea typeface="Arial"/>
                <a:cs typeface="Arial"/>
                <a:sym typeface="Arial"/>
              </a:defRPr>
            </a:lvl2pPr>
            <a:lvl3pPr indent="0" lvl="2" marL="838200" marR="0" rtl="0" algn="l">
              <a:lnSpc>
                <a:spcPct val="100000"/>
              </a:lnSpc>
              <a:spcBef>
                <a:spcPts val="0"/>
              </a:spcBef>
              <a:spcAft>
                <a:spcPts val="0"/>
              </a:spcAft>
              <a:buClr>
                <a:schemeClr val="dk2"/>
              </a:buClr>
              <a:buSzPct val="100000"/>
              <a:buFont typeface="Noto Sans Symbols"/>
              <a:buChar char="▪"/>
              <a:defRPr b="0" i="0" sz="1200" u="none" cap="none" strike="noStrike">
                <a:solidFill>
                  <a:schemeClr val="dk2"/>
                </a:solidFill>
                <a:latin typeface="Arial"/>
                <a:ea typeface="Arial"/>
                <a:cs typeface="Arial"/>
                <a:sym typeface="Arial"/>
              </a:defRPr>
            </a:lvl3pPr>
            <a:lvl4pPr indent="0" lvl="3" marL="1371600" marR="0" rtl="0" algn="l">
              <a:lnSpc>
                <a:spcPct val="100000"/>
              </a:lnSpc>
              <a:spcBef>
                <a:spcPts val="0"/>
              </a:spcBef>
              <a:spcAft>
                <a:spcPts val="0"/>
              </a:spcAft>
              <a:buClr>
                <a:schemeClr val="dk2"/>
              </a:buClr>
              <a:buFont typeface="Arial"/>
              <a:buChar char="●"/>
              <a:defRPr b="0" i="0" sz="1400" u="none" cap="none" strike="noStrike">
                <a:solidFill>
                  <a:schemeClr val="dk2"/>
                </a:solidFill>
                <a:latin typeface="Arial"/>
                <a:ea typeface="Arial"/>
                <a:cs typeface="Arial"/>
                <a:sym typeface="Arial"/>
              </a:defRPr>
            </a:lvl4pPr>
            <a:lvl5pPr indent="-88900" lvl="4" marL="2006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88900" lvl="5" marL="24638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88900" lvl="6" marL="29210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88900" lvl="7" marL="33782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88900" lvl="8" marL="3835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wo Column content">
    <p:spTree>
      <p:nvGrpSpPr>
        <p:cNvPr id="215" name="Shape 215"/>
        <p:cNvGrpSpPr/>
        <p:nvPr/>
      </p:nvGrpSpPr>
      <p:grpSpPr>
        <a:xfrm>
          <a:off x="0" y="0"/>
          <a:ext cx="0" cy="0"/>
          <a:chOff x="0" y="0"/>
          <a:chExt cx="0" cy="0"/>
        </a:xfrm>
      </p:grpSpPr>
      <p:sp>
        <p:nvSpPr>
          <p:cNvPr id="216" name="Shape 216"/>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217" name="Shape 217"/>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218" name="Shape 218"/>
          <p:cNvSpPr txBox="1"/>
          <p:nvPr>
            <p:ph idx="1" type="subTitle"/>
          </p:nvPr>
        </p:nvSpPr>
        <p:spPr>
          <a:xfrm>
            <a:off x="137300" y="688404"/>
            <a:ext cx="9035700" cy="4785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19" name="Shape 219"/>
          <p:cNvSpPr txBox="1"/>
          <p:nvPr>
            <p:ph type="title"/>
          </p:nvPr>
        </p:nvSpPr>
        <p:spPr>
          <a:xfrm>
            <a:off x="108369" y="146304"/>
            <a:ext cx="9035700" cy="542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cxnSp>
        <p:nvCxnSpPr>
          <p:cNvPr id="220" name="Shape 220"/>
          <p:cNvCxnSpPr/>
          <p:nvPr/>
        </p:nvCxnSpPr>
        <p:spPr>
          <a:xfrm>
            <a:off x="4261300" y="1203550"/>
            <a:ext cx="0" cy="3463800"/>
          </a:xfrm>
          <a:prstGeom prst="straightConnector1">
            <a:avLst/>
          </a:prstGeom>
          <a:noFill/>
          <a:ln cap="flat" cmpd="sng" w="9525">
            <a:solidFill>
              <a:srgbClr val="B7B7B7"/>
            </a:solidFill>
            <a:prstDash val="solid"/>
            <a:round/>
            <a:headEnd len="med" w="med" type="none"/>
            <a:tailEnd len="med" w="med" type="none"/>
          </a:ln>
        </p:spPr>
      </p:cxnSp>
      <p:sp>
        <p:nvSpPr>
          <p:cNvPr id="221" name="Shape 221"/>
          <p:cNvSpPr txBox="1"/>
          <p:nvPr>
            <p:ph idx="2" type="body"/>
          </p:nvPr>
        </p:nvSpPr>
        <p:spPr>
          <a:xfrm>
            <a:off x="289151" y="1214375"/>
            <a:ext cx="3294900" cy="3231000"/>
          </a:xfrm>
          <a:prstGeom prst="rect">
            <a:avLst/>
          </a:prstGeom>
          <a:noFill/>
          <a:ln>
            <a:noFill/>
          </a:ln>
        </p:spPr>
        <p:txBody>
          <a:bodyPr anchorCtr="0" anchor="t" bIns="91425" lIns="91425" rIns="91425" wrap="square" tIns="91425"/>
          <a:lstStyle>
            <a:lvl1pPr indent="86359" lvl="0" marL="228600" marR="0" rtl="0" algn="l">
              <a:lnSpc>
                <a:spcPct val="100000"/>
              </a:lnSpc>
              <a:spcBef>
                <a:spcPts val="0"/>
              </a:spcBef>
              <a:spcAft>
                <a:spcPts val="0"/>
              </a:spcAft>
              <a:buClr>
                <a:srgbClr val="3F3F3F"/>
              </a:buClr>
              <a:buSzPct val="110000"/>
              <a:buFont typeface="Arial"/>
              <a:buChar char="•"/>
              <a:defRPr b="0" i="0" sz="1600" u="none" cap="none" strike="noStrike">
                <a:solidFill>
                  <a:schemeClr val="dk2"/>
                </a:solidFill>
                <a:latin typeface="Arial"/>
                <a:ea typeface="Arial"/>
                <a:cs typeface="Arial"/>
                <a:sym typeface="Arial"/>
              </a:defRPr>
            </a:lvl1pPr>
            <a:lvl2pPr indent="38100" lvl="1" marL="533400" marR="0" rtl="0" algn="l">
              <a:lnSpc>
                <a:spcPct val="100000"/>
              </a:lnSpc>
              <a:spcBef>
                <a:spcPts val="0"/>
              </a:spcBef>
              <a:spcAft>
                <a:spcPts val="0"/>
              </a:spcAft>
              <a:buClr>
                <a:schemeClr val="dk2"/>
              </a:buClr>
              <a:buSzPct val="100000"/>
              <a:buFont typeface="Merriweather Sans"/>
              <a:buChar char="-"/>
              <a:defRPr b="0" i="0" sz="1400" u="none" cap="none" strike="noStrike">
                <a:solidFill>
                  <a:schemeClr val="dk2"/>
                </a:solidFill>
                <a:latin typeface="Arial"/>
                <a:ea typeface="Arial"/>
                <a:cs typeface="Arial"/>
                <a:sym typeface="Arial"/>
              </a:defRPr>
            </a:lvl2pPr>
            <a:lvl3pPr indent="0" lvl="2" marL="838200" marR="0" rtl="0" algn="l">
              <a:lnSpc>
                <a:spcPct val="100000"/>
              </a:lnSpc>
              <a:spcBef>
                <a:spcPts val="0"/>
              </a:spcBef>
              <a:spcAft>
                <a:spcPts val="0"/>
              </a:spcAft>
              <a:buClr>
                <a:schemeClr val="dk2"/>
              </a:buClr>
              <a:buSzPct val="100000"/>
              <a:buFont typeface="Noto Sans Symbols"/>
              <a:buChar char="▪"/>
              <a:defRPr b="0" i="0" sz="1200" u="none" cap="none" strike="noStrike">
                <a:solidFill>
                  <a:schemeClr val="dk2"/>
                </a:solidFill>
                <a:latin typeface="Arial"/>
                <a:ea typeface="Arial"/>
                <a:cs typeface="Arial"/>
                <a:sym typeface="Arial"/>
              </a:defRPr>
            </a:lvl3pPr>
            <a:lvl4pPr indent="0" lvl="3" marL="1371600" marR="0" rtl="0" algn="l">
              <a:lnSpc>
                <a:spcPct val="100000"/>
              </a:lnSpc>
              <a:spcBef>
                <a:spcPts val="0"/>
              </a:spcBef>
              <a:spcAft>
                <a:spcPts val="0"/>
              </a:spcAft>
              <a:buClr>
                <a:schemeClr val="dk2"/>
              </a:buClr>
              <a:buFont typeface="Arial"/>
              <a:buChar char="●"/>
              <a:defRPr b="0" i="0" sz="1400" u="none" cap="none" strike="noStrike">
                <a:solidFill>
                  <a:schemeClr val="dk2"/>
                </a:solidFill>
                <a:latin typeface="Arial"/>
                <a:ea typeface="Arial"/>
                <a:cs typeface="Arial"/>
                <a:sym typeface="Arial"/>
              </a:defRPr>
            </a:lvl4pPr>
            <a:lvl5pPr indent="-88900" lvl="4" marL="2006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88900" lvl="5" marL="24638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88900" lvl="6" marL="29210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88900" lvl="7" marL="33782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88900" lvl="8" marL="3835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
        <p:nvSpPr>
          <p:cNvPr id="222" name="Shape 222"/>
          <p:cNvSpPr txBox="1"/>
          <p:nvPr>
            <p:ph idx="3" type="body"/>
          </p:nvPr>
        </p:nvSpPr>
        <p:spPr>
          <a:xfrm>
            <a:off x="4673153" y="1214375"/>
            <a:ext cx="3294900" cy="3231000"/>
          </a:xfrm>
          <a:prstGeom prst="rect">
            <a:avLst/>
          </a:prstGeom>
          <a:noFill/>
          <a:ln>
            <a:noFill/>
          </a:ln>
        </p:spPr>
        <p:txBody>
          <a:bodyPr anchorCtr="0" anchor="t" bIns="91425" lIns="91425" rIns="91425" wrap="square" tIns="91425"/>
          <a:lstStyle>
            <a:lvl1pPr indent="86359" lvl="0" marL="228600" marR="0" rtl="0" algn="l">
              <a:lnSpc>
                <a:spcPct val="100000"/>
              </a:lnSpc>
              <a:spcBef>
                <a:spcPts val="0"/>
              </a:spcBef>
              <a:spcAft>
                <a:spcPts val="0"/>
              </a:spcAft>
              <a:buClr>
                <a:srgbClr val="3F3F3F"/>
              </a:buClr>
              <a:buSzPct val="110000"/>
              <a:buFont typeface="Arial"/>
              <a:buChar char="•"/>
              <a:defRPr b="0" i="0" sz="1600" u="none" cap="none" strike="noStrike">
                <a:solidFill>
                  <a:schemeClr val="dk2"/>
                </a:solidFill>
                <a:latin typeface="Arial"/>
                <a:ea typeface="Arial"/>
                <a:cs typeface="Arial"/>
                <a:sym typeface="Arial"/>
              </a:defRPr>
            </a:lvl1pPr>
            <a:lvl2pPr indent="38100" lvl="1" marL="533400" marR="0" rtl="0" algn="l">
              <a:lnSpc>
                <a:spcPct val="100000"/>
              </a:lnSpc>
              <a:spcBef>
                <a:spcPts val="0"/>
              </a:spcBef>
              <a:spcAft>
                <a:spcPts val="0"/>
              </a:spcAft>
              <a:buClr>
                <a:schemeClr val="dk2"/>
              </a:buClr>
              <a:buSzPct val="100000"/>
              <a:buFont typeface="Merriweather Sans"/>
              <a:buChar char="-"/>
              <a:defRPr b="0" i="0" sz="1400" u="none" cap="none" strike="noStrike">
                <a:solidFill>
                  <a:schemeClr val="dk2"/>
                </a:solidFill>
                <a:latin typeface="Arial"/>
                <a:ea typeface="Arial"/>
                <a:cs typeface="Arial"/>
                <a:sym typeface="Arial"/>
              </a:defRPr>
            </a:lvl2pPr>
            <a:lvl3pPr indent="0" lvl="2" marL="838200" marR="0" rtl="0" algn="l">
              <a:lnSpc>
                <a:spcPct val="100000"/>
              </a:lnSpc>
              <a:spcBef>
                <a:spcPts val="0"/>
              </a:spcBef>
              <a:spcAft>
                <a:spcPts val="0"/>
              </a:spcAft>
              <a:buClr>
                <a:schemeClr val="dk2"/>
              </a:buClr>
              <a:buSzPct val="100000"/>
              <a:buFont typeface="Noto Sans Symbols"/>
              <a:buChar char="▪"/>
              <a:defRPr b="0" i="0" sz="1200" u="none" cap="none" strike="noStrike">
                <a:solidFill>
                  <a:schemeClr val="dk2"/>
                </a:solidFill>
                <a:latin typeface="Arial"/>
                <a:ea typeface="Arial"/>
                <a:cs typeface="Arial"/>
                <a:sym typeface="Arial"/>
              </a:defRPr>
            </a:lvl3pPr>
            <a:lvl4pPr indent="0" lvl="3" marL="1371600" marR="0" rtl="0" algn="l">
              <a:lnSpc>
                <a:spcPct val="100000"/>
              </a:lnSpc>
              <a:spcBef>
                <a:spcPts val="0"/>
              </a:spcBef>
              <a:spcAft>
                <a:spcPts val="0"/>
              </a:spcAft>
              <a:buClr>
                <a:schemeClr val="dk2"/>
              </a:buClr>
              <a:buFont typeface="Arial"/>
              <a:buChar char="●"/>
              <a:defRPr b="0" i="0" sz="1400" u="none" cap="none" strike="noStrike">
                <a:solidFill>
                  <a:schemeClr val="dk2"/>
                </a:solidFill>
                <a:latin typeface="Arial"/>
                <a:ea typeface="Arial"/>
                <a:cs typeface="Arial"/>
                <a:sym typeface="Arial"/>
              </a:defRPr>
            </a:lvl4pPr>
            <a:lvl5pPr indent="-88900" lvl="4" marL="2006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88900" lvl="5" marL="24638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88900" lvl="6" marL="29210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88900" lvl="7" marL="33782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88900" lvl="8" marL="3835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223" name="Shape 223"/>
        <p:cNvGrpSpPr/>
        <p:nvPr/>
      </p:nvGrpSpPr>
      <p:grpSpPr>
        <a:xfrm>
          <a:off x="0" y="0"/>
          <a:ext cx="0" cy="0"/>
          <a:chOff x="0" y="0"/>
          <a:chExt cx="0" cy="0"/>
        </a:xfrm>
      </p:grpSpPr>
      <p:sp>
        <p:nvSpPr>
          <p:cNvPr id="224" name="Shape 224"/>
          <p:cNvSpPr txBox="1"/>
          <p:nvPr>
            <p:ph type="ctrTitle"/>
          </p:nvPr>
        </p:nvSpPr>
        <p:spPr>
          <a:xfrm>
            <a:off x="311708" y="744575"/>
            <a:ext cx="8520600" cy="20526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000000"/>
              </a:buClr>
              <a:buFont typeface="Arial"/>
              <a:buNone/>
              <a:defRPr b="0" i="0" sz="5200" u="none" cap="none" strike="noStrike">
                <a:solidFill>
                  <a:srgbClr val="000000"/>
                </a:solidFill>
                <a:latin typeface="Arial"/>
                <a:ea typeface="Arial"/>
                <a:cs typeface="Arial"/>
                <a:sym typeface="Arial"/>
              </a:defRPr>
            </a:lvl1pPr>
            <a:lvl2pPr indent="0" lvl="1" rtl="0" algn="ctr">
              <a:spcBef>
                <a:spcPts val="0"/>
              </a:spcBef>
              <a:buFont typeface="Arial"/>
              <a:buNone/>
              <a:defRPr sz="5200"/>
            </a:lvl2pPr>
            <a:lvl3pPr indent="0" lvl="2" rtl="0" algn="ctr">
              <a:spcBef>
                <a:spcPts val="0"/>
              </a:spcBef>
              <a:buFont typeface="Arial"/>
              <a:buNone/>
              <a:defRPr sz="5200"/>
            </a:lvl3pPr>
            <a:lvl4pPr indent="0" lvl="3" rtl="0" algn="ctr">
              <a:spcBef>
                <a:spcPts val="0"/>
              </a:spcBef>
              <a:buFont typeface="Arial"/>
              <a:buNone/>
              <a:defRPr sz="5200"/>
            </a:lvl4pPr>
            <a:lvl5pPr indent="0" lvl="4" rtl="0" algn="ctr">
              <a:spcBef>
                <a:spcPts val="0"/>
              </a:spcBef>
              <a:buFont typeface="Arial"/>
              <a:buNone/>
              <a:defRPr sz="5200"/>
            </a:lvl5pPr>
            <a:lvl6pPr indent="0" lvl="5" rtl="0" algn="ctr">
              <a:spcBef>
                <a:spcPts val="0"/>
              </a:spcBef>
              <a:buFont typeface="Arial"/>
              <a:buNone/>
              <a:defRPr sz="5200"/>
            </a:lvl6pPr>
            <a:lvl7pPr indent="0" lvl="6" rtl="0" algn="ctr">
              <a:spcBef>
                <a:spcPts val="0"/>
              </a:spcBef>
              <a:buFont typeface="Arial"/>
              <a:buNone/>
              <a:defRPr sz="5200"/>
            </a:lvl7pPr>
            <a:lvl8pPr indent="0" lvl="7" rtl="0" algn="ctr">
              <a:spcBef>
                <a:spcPts val="0"/>
              </a:spcBef>
              <a:buFont typeface="Arial"/>
              <a:buNone/>
              <a:defRPr sz="5200"/>
            </a:lvl8pPr>
            <a:lvl9pPr indent="0" lvl="8" rtl="0" algn="ctr">
              <a:spcBef>
                <a:spcPts val="0"/>
              </a:spcBef>
              <a:buFont typeface="Arial"/>
              <a:buNone/>
              <a:defRPr sz="5200"/>
            </a:lvl9pPr>
          </a:lstStyle>
          <a:p/>
        </p:txBody>
      </p:sp>
      <p:sp>
        <p:nvSpPr>
          <p:cNvPr id="225" name="Shape 225"/>
          <p:cNvSpPr txBox="1"/>
          <p:nvPr>
            <p:ph idx="1" type="subTitle"/>
          </p:nvPr>
        </p:nvSpPr>
        <p:spPr>
          <a:xfrm>
            <a:off x="311700" y="2834125"/>
            <a:ext cx="8520600" cy="7926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1pPr>
            <a:lvl2pPr indent="0" lvl="1" marL="4572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2pPr>
            <a:lvl3pPr indent="0" lvl="2" marL="9144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3pPr>
            <a:lvl4pPr indent="0" lvl="3" marL="13716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4pPr>
            <a:lvl5pPr indent="0" lvl="4" marL="18288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5pPr>
            <a:lvl6pPr indent="0" lvl="5" marL="22860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6pPr>
            <a:lvl7pPr indent="0" lvl="6" marL="27432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7pPr>
            <a:lvl8pPr indent="0" lvl="7" marL="32004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8pPr>
            <a:lvl9pPr indent="0" lvl="8" marL="3657600" marR="0" rtl="0" algn="ctr">
              <a:lnSpc>
                <a:spcPct val="100000"/>
              </a:lnSpc>
              <a:spcBef>
                <a:spcPts val="0"/>
              </a:spcBef>
              <a:spcAft>
                <a:spcPts val="0"/>
              </a:spcAft>
              <a:buClr>
                <a:srgbClr val="000000"/>
              </a:buClr>
              <a:buFont typeface="Arial"/>
              <a:buNone/>
              <a:defRPr b="0" i="0" sz="2800" u="none" cap="none" strike="noStrike">
                <a:solidFill>
                  <a:srgbClr val="000000"/>
                </a:solidFill>
                <a:latin typeface="Arial"/>
                <a:ea typeface="Arial"/>
                <a:cs typeface="Arial"/>
                <a:sym typeface="Arial"/>
              </a:defRPr>
            </a:lvl9pPr>
          </a:lstStyle>
          <a:p/>
        </p:txBody>
      </p:sp>
      <p:sp>
        <p:nvSpPr>
          <p:cNvPr id="226" name="Shape 226"/>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 Blank logo">
    <p:spTree>
      <p:nvGrpSpPr>
        <p:cNvPr id="227" name="Shape 227"/>
        <p:cNvGrpSpPr/>
        <p:nvPr/>
      </p:nvGrpSpPr>
      <p:grpSpPr>
        <a:xfrm>
          <a:off x="0" y="0"/>
          <a:ext cx="0" cy="0"/>
          <a:chOff x="0" y="0"/>
          <a:chExt cx="0" cy="0"/>
        </a:xfrm>
      </p:grpSpPr>
      <p:sp>
        <p:nvSpPr>
          <p:cNvPr id="228" name="Shape 228"/>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229" name="Shape 229"/>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Page">
    <p:spTree>
      <p:nvGrpSpPr>
        <p:cNvPr id="231" name="Shape 231"/>
        <p:cNvGrpSpPr/>
        <p:nvPr/>
      </p:nvGrpSpPr>
      <p:grpSpPr>
        <a:xfrm>
          <a:off x="0" y="0"/>
          <a:ext cx="0" cy="0"/>
          <a:chOff x="0" y="0"/>
          <a:chExt cx="0" cy="0"/>
        </a:xfrm>
      </p:grpSpPr>
      <p:sp>
        <p:nvSpPr>
          <p:cNvPr id="232" name="Shape 232"/>
          <p:cNvSpPr/>
          <p:nvPr/>
        </p:nvSpPr>
        <p:spPr>
          <a:xfrm>
            <a:off x="-7050" y="0"/>
            <a:ext cx="9158100" cy="5143500"/>
          </a:xfrm>
          <a:prstGeom prst="rect">
            <a:avLst/>
          </a:prstGeom>
          <a:solidFill>
            <a:srgbClr val="23323D"/>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endParaRPr>
          </a:p>
        </p:txBody>
      </p:sp>
      <p:pic>
        <p:nvPicPr>
          <p:cNvPr id="233" name="Shape 233"/>
          <p:cNvPicPr preferRelativeResize="0"/>
          <p:nvPr/>
        </p:nvPicPr>
        <p:blipFill rotWithShape="1">
          <a:blip r:embed="rId2">
            <a:alphaModFix/>
          </a:blip>
          <a:srcRect b="0" l="0" r="0" t="0"/>
          <a:stretch/>
        </p:blipFill>
        <p:spPr>
          <a:xfrm>
            <a:off x="774700" y="1295400"/>
            <a:ext cx="1431300" cy="336600"/>
          </a:xfrm>
          <a:prstGeom prst="rect">
            <a:avLst/>
          </a:prstGeom>
          <a:noFill/>
          <a:ln>
            <a:noFill/>
          </a:ln>
        </p:spPr>
      </p:pic>
      <p:sp>
        <p:nvSpPr>
          <p:cNvPr id="234" name="Shape 234"/>
          <p:cNvSpPr txBox="1"/>
          <p:nvPr>
            <p:ph type="title"/>
          </p:nvPr>
        </p:nvSpPr>
        <p:spPr>
          <a:xfrm>
            <a:off x="659044" y="1951688"/>
            <a:ext cx="7611600" cy="10263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accent2"/>
              </a:buClr>
              <a:buFont typeface="Arial"/>
              <a:buNone/>
              <a:defRPr b="1" i="0" sz="3600" u="none" cap="none" strike="noStrike">
                <a:solidFill>
                  <a:schemeClr val="accent2"/>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235" name="Shape 235"/>
          <p:cNvSpPr txBox="1"/>
          <p:nvPr>
            <p:ph idx="1" type="subTitle"/>
          </p:nvPr>
        </p:nvSpPr>
        <p:spPr>
          <a:xfrm>
            <a:off x="657772" y="3303416"/>
            <a:ext cx="4380600" cy="3837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1"/>
              </a:buClr>
              <a:buFont typeface="Arial"/>
              <a:buNone/>
              <a:defRPr b="0" i="0" sz="16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age">
    <p:spTree>
      <p:nvGrpSpPr>
        <p:cNvPr id="236" name="Shape 236"/>
        <p:cNvGrpSpPr/>
        <p:nvPr/>
      </p:nvGrpSpPr>
      <p:grpSpPr>
        <a:xfrm>
          <a:off x="0" y="0"/>
          <a:ext cx="0" cy="0"/>
          <a:chOff x="0" y="0"/>
          <a:chExt cx="0" cy="0"/>
        </a:xfrm>
      </p:grpSpPr>
      <p:sp>
        <p:nvSpPr>
          <p:cNvPr id="237" name="Shape 237"/>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238" name="Shape 238"/>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239" name="Shape 239"/>
          <p:cNvSpPr txBox="1"/>
          <p:nvPr>
            <p:ph idx="1" type="subTitle"/>
          </p:nvPr>
        </p:nvSpPr>
        <p:spPr>
          <a:xfrm>
            <a:off x="365761" y="624700"/>
            <a:ext cx="8412600" cy="5421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40" name="Shape 240"/>
          <p:cNvSpPr txBox="1"/>
          <p:nvPr>
            <p:ph type="title"/>
          </p:nvPr>
        </p:nvSpPr>
        <p:spPr>
          <a:xfrm>
            <a:off x="365760" y="169550"/>
            <a:ext cx="8412600" cy="542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241" name="Shape 241"/>
          <p:cNvSpPr txBox="1"/>
          <p:nvPr>
            <p:ph idx="2" type="body"/>
          </p:nvPr>
        </p:nvSpPr>
        <p:spPr>
          <a:xfrm>
            <a:off x="365760" y="1214375"/>
            <a:ext cx="8412600" cy="3231000"/>
          </a:xfrm>
          <a:prstGeom prst="rect">
            <a:avLst/>
          </a:prstGeom>
          <a:noFill/>
          <a:ln>
            <a:noFill/>
          </a:ln>
        </p:spPr>
        <p:txBody>
          <a:bodyPr anchorCtr="0" anchor="t" bIns="91425" lIns="91425" rIns="91425" wrap="square" tIns="91425"/>
          <a:lstStyle>
            <a:lvl1pPr indent="-184150" lvl="0" marL="285750" marR="0" rtl="0" algn="l">
              <a:lnSpc>
                <a:spcPct val="100000"/>
              </a:lnSpc>
              <a:spcBef>
                <a:spcPts val="0"/>
              </a:spcBef>
              <a:spcAft>
                <a:spcPts val="0"/>
              </a:spcAft>
              <a:buClr>
                <a:srgbClr val="7F7F7F"/>
              </a:buClr>
              <a:buSzPct val="100000"/>
              <a:buFont typeface="Noto Sans Symbols"/>
              <a:buChar char="▪"/>
              <a:defRPr b="0" i="0" sz="1600" u="none" cap="none" strike="noStrike">
                <a:solidFill>
                  <a:schemeClr val="dk2"/>
                </a:solidFill>
                <a:latin typeface="Arial"/>
                <a:ea typeface="Arial"/>
                <a:cs typeface="Arial"/>
                <a:sym typeface="Arial"/>
              </a:defRPr>
            </a:lvl1pPr>
            <a:lvl2pPr indent="88900" lvl="1" marL="4572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2pPr>
            <a:lvl3pPr indent="88900" lvl="2" marL="914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3pPr>
            <a:lvl4pPr indent="88900" lvl="3" marL="1371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4pPr>
            <a:lvl5pPr indent="88900" lvl="4" marL="18288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88900" lvl="5" marL="22860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88900" lvl="6" marL="27432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88900" lvl="7" marL="3200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88900" lvl="8" marL="3657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ntent Page">
    <p:spTree>
      <p:nvGrpSpPr>
        <p:cNvPr id="242" name="Shape 242"/>
        <p:cNvGrpSpPr/>
        <p:nvPr/>
      </p:nvGrpSpPr>
      <p:grpSpPr>
        <a:xfrm>
          <a:off x="0" y="0"/>
          <a:ext cx="0" cy="0"/>
          <a:chOff x="0" y="0"/>
          <a:chExt cx="0" cy="0"/>
        </a:xfrm>
      </p:grpSpPr>
      <p:sp>
        <p:nvSpPr>
          <p:cNvPr id="243" name="Shape 243"/>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244" name="Shape 244"/>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245" name="Shape 245"/>
          <p:cNvSpPr txBox="1"/>
          <p:nvPr>
            <p:ph idx="1" type="subTitle"/>
          </p:nvPr>
        </p:nvSpPr>
        <p:spPr>
          <a:xfrm>
            <a:off x="365761" y="624700"/>
            <a:ext cx="8412600" cy="5421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46" name="Shape 246"/>
          <p:cNvSpPr txBox="1"/>
          <p:nvPr>
            <p:ph type="title"/>
          </p:nvPr>
        </p:nvSpPr>
        <p:spPr>
          <a:xfrm>
            <a:off x="365760" y="169550"/>
            <a:ext cx="8412600" cy="542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247" name="Shape 247"/>
          <p:cNvSpPr txBox="1"/>
          <p:nvPr>
            <p:ph idx="2" type="body"/>
          </p:nvPr>
        </p:nvSpPr>
        <p:spPr>
          <a:xfrm>
            <a:off x="365759" y="1254125"/>
            <a:ext cx="8412600" cy="3435300"/>
          </a:xfrm>
          <a:prstGeom prst="rect">
            <a:avLst/>
          </a:prstGeom>
          <a:noFill/>
          <a:ln>
            <a:noFill/>
          </a:ln>
        </p:spPr>
        <p:txBody>
          <a:bodyPr anchorCtr="0" anchor="t" bIns="91425" lIns="91425" rIns="91425" wrap="square" tIns="91425"/>
          <a:lstStyle>
            <a:lvl1pPr indent="-133350" lvl="0" marL="285750" marR="0" rtl="0" algn="l">
              <a:lnSpc>
                <a:spcPct val="100000"/>
              </a:lnSpc>
              <a:spcBef>
                <a:spcPts val="300"/>
              </a:spcBef>
              <a:spcAft>
                <a:spcPts val="0"/>
              </a:spcAft>
              <a:buClr>
                <a:srgbClr val="008674"/>
              </a:buClr>
              <a:buSzPct val="100000"/>
              <a:buFont typeface="Noto Sans Symbols"/>
              <a:buChar char="▪"/>
              <a:defRPr b="0" i="0" sz="2400" u="none" cap="none" strike="noStrike">
                <a:solidFill>
                  <a:srgbClr val="595959"/>
                </a:solidFill>
                <a:latin typeface="Arial"/>
                <a:ea typeface="Arial"/>
                <a:cs typeface="Arial"/>
                <a:sym typeface="Arial"/>
              </a:defRPr>
            </a:lvl1pPr>
            <a:lvl2pPr indent="-169164" lvl="1" marL="740664" marR="0" rtl="0" algn="l">
              <a:lnSpc>
                <a:spcPct val="100000"/>
              </a:lnSpc>
              <a:spcBef>
                <a:spcPts val="300"/>
              </a:spcBef>
              <a:spcAft>
                <a:spcPts val="0"/>
              </a:spcAft>
              <a:buClr>
                <a:srgbClr val="008674"/>
              </a:buClr>
              <a:buSzPct val="100000"/>
              <a:buFont typeface="Helvetica Neue"/>
              <a:buChar char="-"/>
              <a:defRPr b="0" i="0" sz="2000" u="none" cap="none" strike="noStrike">
                <a:solidFill>
                  <a:srgbClr val="595959"/>
                </a:solidFill>
                <a:latin typeface="Arial"/>
                <a:ea typeface="Arial"/>
                <a:cs typeface="Arial"/>
                <a:sym typeface="Arial"/>
              </a:defRPr>
            </a:lvl2pPr>
            <a:lvl3pPr indent="-192786" lvl="2" marL="1145286" marR="0" rtl="0" algn="l">
              <a:lnSpc>
                <a:spcPct val="100000"/>
              </a:lnSpc>
              <a:spcBef>
                <a:spcPts val="300"/>
              </a:spcBef>
              <a:spcAft>
                <a:spcPts val="0"/>
              </a:spcAft>
              <a:buClr>
                <a:srgbClr val="008674"/>
              </a:buClr>
              <a:buSzPct val="100000"/>
              <a:buFont typeface="Arial"/>
              <a:buChar char="•"/>
              <a:defRPr b="0" i="0" sz="1600" u="none" cap="none" strike="noStrike">
                <a:solidFill>
                  <a:srgbClr val="595959"/>
                </a:solidFill>
                <a:latin typeface="Arial"/>
                <a:ea typeface="Arial"/>
                <a:cs typeface="Arial"/>
                <a:sym typeface="Arial"/>
              </a:defRPr>
            </a:lvl3pPr>
            <a:lvl4pPr indent="-196850" lvl="3" marL="1657350" marR="0" rtl="0" algn="l">
              <a:lnSpc>
                <a:spcPct val="100000"/>
              </a:lnSpc>
              <a:spcBef>
                <a:spcPts val="300"/>
              </a:spcBef>
              <a:spcAft>
                <a:spcPts val="0"/>
              </a:spcAft>
              <a:buClr>
                <a:srgbClr val="008674"/>
              </a:buClr>
              <a:buSzPct val="100000"/>
              <a:buFont typeface="Helvetica Neue"/>
              <a:buChar char="-"/>
              <a:defRPr b="0" i="0" sz="1400" u="none" cap="none" strike="noStrike">
                <a:solidFill>
                  <a:srgbClr val="595959"/>
                </a:solidFill>
                <a:latin typeface="Arial"/>
                <a:ea typeface="Arial"/>
                <a:cs typeface="Arial"/>
                <a:sym typeface="Arial"/>
              </a:defRPr>
            </a:lvl4pPr>
            <a:lvl5pPr indent="-139700" lvl="4" marL="2057400" marR="0" rtl="0" algn="l">
              <a:lnSpc>
                <a:spcPct val="100000"/>
              </a:lnSpc>
              <a:spcBef>
                <a:spcPts val="300"/>
              </a:spcBef>
              <a:spcAft>
                <a:spcPts val="0"/>
              </a:spcAft>
              <a:buClr>
                <a:srgbClr val="008674"/>
              </a:buClr>
              <a:buSzPct val="100000"/>
              <a:buFont typeface="Arial"/>
              <a:buChar char="•"/>
              <a:defRPr b="0" i="0" sz="1400" u="none" cap="none" strike="noStrike">
                <a:solidFill>
                  <a:srgbClr val="595959"/>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248" name="Shape 248"/>
        <p:cNvGrpSpPr/>
        <p:nvPr/>
      </p:nvGrpSpPr>
      <p:grpSpPr>
        <a:xfrm>
          <a:off x="0" y="0"/>
          <a:ext cx="0" cy="0"/>
          <a:chOff x="0" y="0"/>
          <a:chExt cx="0" cy="0"/>
        </a:xfrm>
      </p:grpSpPr>
      <p:sp>
        <p:nvSpPr>
          <p:cNvPr id="249" name="Shape 249"/>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250" name="Shape 250"/>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
        <p:nvSpPr>
          <p:cNvPr id="251" name="Shape 251"/>
          <p:cNvSpPr txBox="1"/>
          <p:nvPr>
            <p:ph idx="1" type="subTitle"/>
          </p:nvPr>
        </p:nvSpPr>
        <p:spPr>
          <a:xfrm>
            <a:off x="365761" y="624700"/>
            <a:ext cx="8412600" cy="5421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252" name="Shape 252"/>
          <p:cNvSpPr txBox="1"/>
          <p:nvPr>
            <p:ph type="title"/>
          </p:nvPr>
        </p:nvSpPr>
        <p:spPr>
          <a:xfrm>
            <a:off x="365760" y="169550"/>
            <a:ext cx="8412600" cy="542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 Blank logo">
    <p:spTree>
      <p:nvGrpSpPr>
        <p:cNvPr id="253" name="Shape 253"/>
        <p:cNvGrpSpPr/>
        <p:nvPr/>
      </p:nvGrpSpPr>
      <p:grpSpPr>
        <a:xfrm>
          <a:off x="0" y="0"/>
          <a:ext cx="0" cy="0"/>
          <a:chOff x="0" y="0"/>
          <a:chExt cx="0" cy="0"/>
        </a:xfrm>
      </p:grpSpPr>
      <p:sp>
        <p:nvSpPr>
          <p:cNvPr id="254" name="Shape 254"/>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255" name="Shape 255"/>
          <p:cNvPicPr preferRelativeResize="0"/>
          <p:nvPr/>
        </p:nvPicPr>
        <p:blipFill rotWithShape="1">
          <a:blip r:embed="rId2">
            <a:alphaModFix/>
          </a:blip>
          <a:srcRect b="0" l="0" r="0" t="0"/>
          <a:stretch/>
        </p:blipFill>
        <p:spPr>
          <a:xfrm>
            <a:off x="8272779" y="4855076"/>
            <a:ext cx="731400" cy="1713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Main Page">
    <p:spTree>
      <p:nvGrpSpPr>
        <p:cNvPr id="256" name="Shape 256"/>
        <p:cNvGrpSpPr/>
        <p:nvPr/>
      </p:nvGrpSpPr>
      <p:grpSpPr>
        <a:xfrm>
          <a:off x="0" y="0"/>
          <a:ext cx="0" cy="0"/>
          <a:chOff x="0" y="0"/>
          <a:chExt cx="0" cy="0"/>
        </a:xfrm>
      </p:grpSpPr>
      <p:sp>
        <p:nvSpPr>
          <p:cNvPr id="257" name="Shape 257"/>
          <p:cNvSpPr txBox="1"/>
          <p:nvPr>
            <p:ph type="title"/>
          </p:nvPr>
        </p:nvSpPr>
        <p:spPr>
          <a:xfrm>
            <a:off x="3106096" y="149918"/>
            <a:ext cx="5985000" cy="4743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58" name="Shape 258"/>
          <p:cNvSpPr txBox="1"/>
          <p:nvPr>
            <p:ph idx="1" type="body"/>
          </p:nvPr>
        </p:nvSpPr>
        <p:spPr>
          <a:xfrm>
            <a:off x="3106674" y="624363"/>
            <a:ext cx="5984700" cy="2886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595959"/>
              </a:buClr>
              <a:buFont typeface="Arial"/>
              <a:buChar char="●"/>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Char char="■"/>
              <a:defRPr b="0" i="0" sz="1400" u="none" cap="none" strike="noStrike">
                <a:solidFill>
                  <a:srgbClr val="000000"/>
                </a:solidFill>
                <a:latin typeface="Arial"/>
                <a:ea typeface="Arial"/>
                <a:cs typeface="Arial"/>
                <a:sym typeface="Arial"/>
              </a:defRPr>
            </a:lvl9pPr>
          </a:lstStyle>
          <a:p/>
        </p:txBody>
      </p:sp>
      <p:sp>
        <p:nvSpPr>
          <p:cNvPr id="259" name="Shape 259"/>
          <p:cNvSpPr/>
          <p:nvPr/>
        </p:nvSpPr>
        <p:spPr>
          <a:xfrm>
            <a:off x="0" y="0"/>
            <a:ext cx="9144000" cy="54000"/>
          </a:xfrm>
          <a:prstGeom prst="rect">
            <a:avLst/>
          </a:prstGeom>
          <a:solidFill>
            <a:srgbClr val="008774"/>
          </a:solidFill>
          <a:ln>
            <a:noFill/>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60" name="Shape 260"/>
          <p:cNvSpPr txBox="1"/>
          <p:nvPr>
            <p:ph idx="12" type="sldNum"/>
          </p:nvPr>
        </p:nvSpPr>
        <p:spPr>
          <a:xfrm>
            <a:off x="48247" y="4861463"/>
            <a:ext cx="373200" cy="2739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Pr>
              <a:t>‹#›</a:t>
            </a:fld>
          </a:p>
        </p:txBody>
      </p:sp>
      <p:sp>
        <p:nvSpPr>
          <p:cNvPr id="261" name="Shape 261"/>
          <p:cNvSpPr/>
          <p:nvPr>
            <p:ph idx="2" type="pic"/>
          </p:nvPr>
        </p:nvSpPr>
        <p:spPr>
          <a:xfrm>
            <a:off x="0" y="0"/>
            <a:ext cx="2884500" cy="5135700"/>
          </a:xfrm>
          <a:prstGeom prst="rect">
            <a:avLst/>
          </a:prstGeom>
          <a:solidFill>
            <a:srgbClr val="F2F2F2"/>
          </a:solidFill>
          <a:ln>
            <a:noFill/>
          </a:ln>
        </p:spPr>
        <p:txBody>
          <a:bodyPr anchorCtr="0" anchor="t" bIns="91425" lIns="91425" rIns="91425" wrap="square"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 Blank logo">
    <p:spTree>
      <p:nvGrpSpPr>
        <p:cNvPr id="26" name="Shape 26"/>
        <p:cNvGrpSpPr/>
        <p:nvPr/>
      </p:nvGrpSpPr>
      <p:grpSpPr>
        <a:xfrm>
          <a:off x="0" y="0"/>
          <a:ext cx="0" cy="0"/>
          <a:chOff x="0" y="0"/>
          <a:chExt cx="0" cy="0"/>
        </a:xfrm>
      </p:grpSpPr>
      <p:sp>
        <p:nvSpPr>
          <p:cNvPr id="27" name="Shape 27"/>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Main Page">
    <p:spTree>
      <p:nvGrpSpPr>
        <p:cNvPr id="28" name="Shape 28"/>
        <p:cNvGrpSpPr/>
        <p:nvPr/>
      </p:nvGrpSpPr>
      <p:grpSpPr>
        <a:xfrm>
          <a:off x="0" y="0"/>
          <a:ext cx="0" cy="0"/>
          <a:chOff x="0" y="0"/>
          <a:chExt cx="0" cy="0"/>
        </a:xfrm>
      </p:grpSpPr>
      <p:sp>
        <p:nvSpPr>
          <p:cNvPr id="29" name="Shape 29"/>
          <p:cNvSpPr txBox="1"/>
          <p:nvPr>
            <p:ph type="title"/>
          </p:nvPr>
        </p:nvSpPr>
        <p:spPr>
          <a:xfrm>
            <a:off x="113722" y="149918"/>
            <a:ext cx="5985149"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sz="2800">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0" name="Shape 30"/>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31" name="Shape 31"/>
          <p:cNvSpPr txBox="1"/>
          <p:nvPr>
            <p:ph idx="1" type="body"/>
          </p:nvPr>
        </p:nvSpPr>
        <p:spPr>
          <a:xfrm>
            <a:off x="114300" y="624363"/>
            <a:ext cx="5984748" cy="288565"/>
          </a:xfrm>
          <a:prstGeom prst="rect">
            <a:avLst/>
          </a:prstGeom>
          <a:noFill/>
          <a:ln>
            <a:noFill/>
          </a:ln>
        </p:spPr>
        <p:txBody>
          <a:bodyPr anchorCtr="0" anchor="t" bIns="91425" lIns="91425" rIns="91425" wrap="square" tIns="91425"/>
          <a:lstStyle>
            <a:lvl1pPr indent="0" lvl="0" marL="0" marR="0" rtl="0" algn="l">
              <a:spcBef>
                <a:spcPts val="360"/>
              </a:spcBef>
              <a:buClr>
                <a:srgbClr val="595959"/>
              </a:buClr>
              <a:buFont typeface="Arial"/>
              <a:buChar char="●"/>
              <a:defRPr b="0" i="0" sz="1800" u="none" cap="none" strike="noStrike">
                <a:solidFill>
                  <a:srgbClr val="595959"/>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 name="Shape 32"/>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pivotal_teal.png" id="33" name="Shape 33"/>
          <p:cNvPicPr preferRelativeResize="0"/>
          <p:nvPr/>
        </p:nvPicPr>
        <p:blipFill rotWithShape="1">
          <a:blip r:embed="rId2">
            <a:alphaModFix/>
          </a:blip>
          <a:srcRect b="0" l="0" r="0" t="0"/>
          <a:stretch/>
        </p:blipFill>
        <p:spPr>
          <a:xfrm>
            <a:off x="5212056" y="4855076"/>
            <a:ext cx="731520" cy="171279"/>
          </a:xfrm>
          <a:prstGeom prst="rect">
            <a:avLst/>
          </a:prstGeom>
          <a:noFill/>
          <a:ln>
            <a:noFill/>
          </a:ln>
        </p:spPr>
      </p:pic>
      <p:sp>
        <p:nvSpPr>
          <p:cNvPr id="34" name="Shape 34"/>
          <p:cNvSpPr/>
          <p:nvPr>
            <p:ph idx="2" type="pic"/>
          </p:nvPr>
        </p:nvSpPr>
        <p:spPr>
          <a:xfrm>
            <a:off x="6099048" y="-2286"/>
            <a:ext cx="3044952" cy="5148072"/>
          </a:xfrm>
          <a:prstGeom prst="rect">
            <a:avLst/>
          </a:prstGeom>
          <a:solidFill>
            <a:srgbClr val="D8D8D8"/>
          </a:solidFill>
          <a:ln>
            <a:noFill/>
          </a:ln>
        </p:spPr>
        <p:txBody>
          <a:bodyPr anchorCtr="0" anchor="ctr" bIns="91425" lIns="91425" rIns="91425" wrap="square" tIns="91425"/>
          <a:lstStyle>
            <a:lvl1pPr indent="0" lvl="0" marL="0" marR="0" rtl="0" algn="ctr">
              <a:spcBef>
                <a:spcPts val="640"/>
              </a:spcBef>
              <a:buClr>
                <a:schemeClr val="lt1"/>
              </a:buClr>
              <a:buFont typeface="Arial"/>
              <a:buNone/>
              <a:defRPr b="0" i="0" sz="3200" u="none" cap="none" strike="noStrike">
                <a:solidFill>
                  <a:schemeClr val="lt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_Main Page">
    <p:spTree>
      <p:nvGrpSpPr>
        <p:cNvPr id="35" name="Shape 35"/>
        <p:cNvGrpSpPr/>
        <p:nvPr/>
      </p:nvGrpSpPr>
      <p:grpSpPr>
        <a:xfrm>
          <a:off x="0" y="0"/>
          <a:ext cx="0" cy="0"/>
          <a:chOff x="0" y="0"/>
          <a:chExt cx="0" cy="0"/>
        </a:xfrm>
      </p:grpSpPr>
      <p:sp>
        <p:nvSpPr>
          <p:cNvPr id="36" name="Shape 36"/>
          <p:cNvSpPr txBox="1"/>
          <p:nvPr>
            <p:ph type="title"/>
          </p:nvPr>
        </p:nvSpPr>
        <p:spPr>
          <a:xfrm>
            <a:off x="3106096" y="149918"/>
            <a:ext cx="5985149"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sz="2800">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7" name="Shape 37"/>
          <p:cNvSpPr txBox="1"/>
          <p:nvPr>
            <p:ph idx="1" type="body"/>
          </p:nvPr>
        </p:nvSpPr>
        <p:spPr>
          <a:xfrm>
            <a:off x="3106674" y="624363"/>
            <a:ext cx="5984748" cy="288565"/>
          </a:xfrm>
          <a:prstGeom prst="rect">
            <a:avLst/>
          </a:prstGeom>
          <a:noFill/>
          <a:ln>
            <a:noFill/>
          </a:ln>
        </p:spPr>
        <p:txBody>
          <a:bodyPr anchorCtr="0" anchor="t" bIns="91425" lIns="91425" rIns="91425" wrap="square" tIns="91425"/>
          <a:lstStyle>
            <a:lvl1pPr indent="0" lvl="0" marL="0" marR="0" rtl="0" algn="l">
              <a:spcBef>
                <a:spcPts val="360"/>
              </a:spcBef>
              <a:buClr>
                <a:srgbClr val="595959"/>
              </a:buClr>
              <a:buFont typeface="Arial"/>
              <a:buChar char="●"/>
              <a:defRPr b="0" i="0" sz="1800" u="none" cap="none" strike="noStrike">
                <a:solidFill>
                  <a:srgbClr val="595959"/>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 name="Shape 38"/>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9" name="Shape 39"/>
          <p:cNvSpPr/>
          <p:nvPr>
            <p:ph idx="2" type="pic"/>
          </p:nvPr>
        </p:nvSpPr>
        <p:spPr>
          <a:xfrm>
            <a:off x="0" y="-2286"/>
            <a:ext cx="3044952" cy="5148072"/>
          </a:xfrm>
          <a:prstGeom prst="rect">
            <a:avLst/>
          </a:prstGeom>
          <a:solidFill>
            <a:srgbClr val="D8D8D8"/>
          </a:solidFill>
          <a:ln>
            <a:noFill/>
          </a:ln>
        </p:spPr>
        <p:txBody>
          <a:bodyPr anchorCtr="0" anchor="ctr" bIns="91425" lIns="91425" rIns="91425" wrap="square" tIns="91425"/>
          <a:lstStyle>
            <a:lvl1pPr indent="0" lvl="0" marL="0" marR="0" rtl="0" algn="ctr">
              <a:spcBef>
                <a:spcPts val="640"/>
              </a:spcBef>
              <a:buClr>
                <a:schemeClr val="lt1"/>
              </a:buClr>
              <a:buFont typeface="Arial"/>
              <a:buNone/>
              <a:defRPr b="0" i="0" sz="3200" u="none" cap="none" strike="noStrike">
                <a:solidFill>
                  <a:schemeClr val="lt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0" name="Shape 40"/>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_Main Page">
    <p:spTree>
      <p:nvGrpSpPr>
        <p:cNvPr id="41" name="Shape 41"/>
        <p:cNvGrpSpPr/>
        <p:nvPr/>
      </p:nvGrpSpPr>
      <p:grpSpPr>
        <a:xfrm>
          <a:off x="0" y="0"/>
          <a:ext cx="0" cy="0"/>
          <a:chOff x="0" y="0"/>
          <a:chExt cx="0" cy="0"/>
        </a:xfrm>
      </p:grpSpPr>
      <p:sp>
        <p:nvSpPr>
          <p:cNvPr id="42" name="Shape 42"/>
          <p:cNvSpPr txBox="1"/>
          <p:nvPr>
            <p:ph type="title"/>
          </p:nvPr>
        </p:nvSpPr>
        <p:spPr>
          <a:xfrm>
            <a:off x="6172200" y="149918"/>
            <a:ext cx="2918867" cy="474445"/>
          </a:xfrm>
          <a:prstGeom prst="rect">
            <a:avLst/>
          </a:prstGeom>
          <a:noFill/>
          <a:ln>
            <a:noFill/>
          </a:ln>
        </p:spPr>
        <p:txBody>
          <a:bodyPr anchorCtr="0" anchor="t" bIns="91425" lIns="91425" rIns="91425" wrap="square" tIns="91425"/>
          <a:lstStyle>
            <a:lvl1pPr indent="0" lvl="0" marL="0" marR="0" rtl="0" algn="l">
              <a:spcBef>
                <a:spcPts val="0"/>
              </a:spcBef>
              <a:buClr>
                <a:srgbClr val="008774"/>
              </a:buClr>
              <a:buFont typeface="Arial"/>
              <a:buNone/>
              <a:defRPr b="1" sz="2400">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3" name="Shape 43"/>
          <p:cNvSpPr txBox="1"/>
          <p:nvPr>
            <p:ph idx="1" type="body"/>
          </p:nvPr>
        </p:nvSpPr>
        <p:spPr>
          <a:xfrm>
            <a:off x="6172572" y="624363"/>
            <a:ext cx="2918671" cy="288565"/>
          </a:xfrm>
          <a:prstGeom prst="rect">
            <a:avLst/>
          </a:prstGeom>
          <a:noFill/>
          <a:ln>
            <a:noFill/>
          </a:ln>
        </p:spPr>
        <p:txBody>
          <a:bodyPr anchorCtr="0" anchor="t" bIns="91425" lIns="91425" rIns="91425" wrap="square" tIns="91425"/>
          <a:lstStyle>
            <a:lvl1pPr indent="0" lvl="0" marL="0" marR="0" rtl="0" algn="l">
              <a:spcBef>
                <a:spcPts val="360"/>
              </a:spcBef>
              <a:buClr>
                <a:srgbClr val="595959"/>
              </a:buClr>
              <a:buFont typeface="Arial"/>
              <a:buChar char="●"/>
              <a:defRPr b="0" i="0" sz="1800" u="none" cap="none" strike="noStrike">
                <a:solidFill>
                  <a:srgbClr val="595959"/>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4" name="Shape 44"/>
          <p:cNvSpPr/>
          <p:nvPr/>
        </p:nvSpPr>
        <p:spPr>
          <a:xfrm>
            <a:off x="0" y="0"/>
            <a:ext cx="9144000" cy="53993"/>
          </a:xfrm>
          <a:prstGeom prst="rect">
            <a:avLst/>
          </a:prstGeom>
          <a:solidFill>
            <a:srgbClr val="008774"/>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5" name="Shape 45"/>
          <p:cNvSpPr/>
          <p:nvPr>
            <p:ph idx="2" type="pic"/>
          </p:nvPr>
        </p:nvSpPr>
        <p:spPr>
          <a:xfrm>
            <a:off x="0" y="-2286"/>
            <a:ext cx="6098871" cy="5148072"/>
          </a:xfrm>
          <a:prstGeom prst="rect">
            <a:avLst/>
          </a:prstGeom>
          <a:solidFill>
            <a:srgbClr val="D8D8D8"/>
          </a:solidFill>
          <a:ln>
            <a:noFill/>
          </a:ln>
        </p:spPr>
        <p:txBody>
          <a:bodyPr anchorCtr="0" anchor="ctr" bIns="91425" lIns="91425" rIns="91425" wrap="square" tIns="91425"/>
          <a:lstStyle>
            <a:lvl1pPr indent="0" lvl="0" marL="0" marR="0" rtl="0" algn="ctr">
              <a:spcBef>
                <a:spcPts val="640"/>
              </a:spcBef>
              <a:buClr>
                <a:schemeClr val="lt1"/>
              </a:buClr>
              <a:buFont typeface="Arial"/>
              <a:buNone/>
              <a:defRPr b="0" i="0" sz="3200" u="none" cap="none" strike="noStrike">
                <a:solidFill>
                  <a:schemeClr val="lt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 name="Shape 46"/>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theme" Target="../theme/theme3.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2" Type="http://schemas.openxmlformats.org/officeDocument/2006/relationships/theme" Target="../theme/theme1.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3.xml"/><Relationship Id="rId10" Type="http://schemas.openxmlformats.org/officeDocument/2006/relationships/slideLayout" Target="../slideLayouts/slideLayout52.xml"/><Relationship Id="rId12" Type="http://schemas.openxmlformats.org/officeDocument/2006/relationships/theme" Target="../theme/theme4.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 name="Shape 12"/>
        <p:cNvGrpSpPr/>
        <p:nvPr/>
      </p:nvGrpSpPr>
      <p:grpSpPr>
        <a:xfrm>
          <a:off x="0" y="0"/>
          <a:ext cx="0" cy="0"/>
          <a:chOff x="0" y="0"/>
          <a:chExt cx="0" cy="0"/>
        </a:xfrm>
      </p:grpSpPr>
      <p:pic>
        <p:nvPicPr>
          <p:cNvPr descr="pivotal_teal.png" id="13" name="Shape 13"/>
          <p:cNvPicPr preferRelativeResize="0"/>
          <p:nvPr/>
        </p:nvPicPr>
        <p:blipFill rotWithShape="1">
          <a:blip r:embed="rId1">
            <a:alphaModFix/>
          </a:blip>
          <a:srcRect b="0" l="0" r="0" t="0"/>
          <a:stretch/>
        </p:blipFill>
        <p:spPr>
          <a:xfrm>
            <a:off x="8272780" y="4855076"/>
            <a:ext cx="731520" cy="17127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 name="Shape 67"/>
        <p:cNvGrpSpPr/>
        <p:nvPr/>
      </p:nvGrpSpPr>
      <p:grpSpPr>
        <a:xfrm>
          <a:off x="0" y="0"/>
          <a:ext cx="0" cy="0"/>
          <a:chOff x="0" y="0"/>
          <a:chExt cx="0" cy="0"/>
        </a:xfrm>
      </p:grpSpPr>
      <p:sp>
        <p:nvSpPr>
          <p:cNvPr id="68" name="Shape 68"/>
          <p:cNvSpPr txBox="1"/>
          <p:nvPr>
            <p:ph idx="12" type="sldNum"/>
          </p:nvPr>
        </p:nvSpPr>
        <p:spPr>
          <a:xfrm>
            <a:off x="524348" y="4651813"/>
            <a:ext cx="2133600" cy="274637"/>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1000">
                <a:solidFill>
                  <a:srgbClr val="888888"/>
                </a:solidFill>
                <a:latin typeface="Arial"/>
                <a:ea typeface="Arial"/>
                <a:cs typeface="Arial"/>
                <a:sym typeface="Arial"/>
              </a:rPr>
              <a:t>‹#›</a:t>
            </a:fld>
          </a:p>
        </p:txBody>
      </p:sp>
      <p:sp>
        <p:nvSpPr>
          <p:cNvPr id="69" name="Shape 69"/>
          <p:cNvSpPr/>
          <p:nvPr/>
        </p:nvSpPr>
        <p:spPr>
          <a:xfrm>
            <a:off x="3541394" y="12601159"/>
            <a:ext cx="6785611" cy="399289"/>
          </a:xfrm>
          <a:prstGeom prst="rect">
            <a:avLst/>
          </a:prstGeom>
          <a:noFill/>
          <a:ln>
            <a:noFill/>
          </a:ln>
        </p:spPr>
        <p:txBody>
          <a:bodyPr anchorCtr="0" anchor="ctr" bIns="50800" lIns="50800" rIns="50800" wrap="square" tIns="50800">
            <a:noAutofit/>
          </a:bodyPr>
          <a:lstStyle/>
          <a:p>
            <a:pPr indent="0" lvl="0" marL="0" marR="0" rtl="0" algn="ctr">
              <a:spcBef>
                <a:spcPts val="0"/>
              </a:spcBef>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70" name="Shape 70"/>
          <p:cNvSpPr/>
          <p:nvPr/>
        </p:nvSpPr>
        <p:spPr>
          <a:xfrm>
            <a:off x="3693794" y="12753559"/>
            <a:ext cx="6785611" cy="399289"/>
          </a:xfrm>
          <a:prstGeom prst="rect">
            <a:avLst/>
          </a:prstGeom>
          <a:noFill/>
          <a:ln>
            <a:noFill/>
          </a:ln>
        </p:spPr>
        <p:txBody>
          <a:bodyPr anchorCtr="0" anchor="ctr" bIns="50800" lIns="50800" rIns="50800" wrap="square" tIns="50800">
            <a:noAutofit/>
          </a:bodyPr>
          <a:lstStyle/>
          <a:p>
            <a:pPr indent="0" lvl="0" marL="0" marR="0" rtl="0" algn="ctr">
              <a:spcBef>
                <a:spcPts val="0"/>
              </a:spcBef>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71" name="Shape 71"/>
          <p:cNvSpPr txBox="1"/>
          <p:nvPr/>
        </p:nvSpPr>
        <p:spPr>
          <a:xfrm>
            <a:off x="1614360" y="4988108"/>
            <a:ext cx="5887029" cy="184666"/>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600">
                <a:solidFill>
                  <a:srgbClr val="595959"/>
                </a:solidFill>
                <a:latin typeface="Helvetica Neue"/>
                <a:ea typeface="Helvetica Neue"/>
                <a:cs typeface="Helvetica Neue"/>
                <a:sym typeface="Helvetica Neue"/>
              </a:rPr>
              <a:t>© </a:t>
            </a:r>
            <a:r>
              <a:rPr lang="en-US" sz="600">
                <a:solidFill>
                  <a:srgbClr val="595959"/>
                </a:solidFill>
                <a:latin typeface="Arial"/>
                <a:ea typeface="Arial"/>
                <a:cs typeface="Arial"/>
                <a:sym typeface="Arial"/>
              </a:rPr>
              <a:t>Copyright 2016 Pivotal Software Inc. All rights reserved</a:t>
            </a: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9" name="Shape 139"/>
        <p:cNvGrpSpPr/>
        <p:nvPr/>
      </p:nvGrpSpPr>
      <p:grpSpPr>
        <a:xfrm>
          <a:off x="0" y="0"/>
          <a:ext cx="0" cy="0"/>
          <a:chOff x="0" y="0"/>
          <a:chExt cx="0" cy="0"/>
        </a:xfrm>
      </p:grpSpPr>
      <p:sp>
        <p:nvSpPr>
          <p:cNvPr id="140" name="Shape 140"/>
          <p:cNvSpPr txBox="1"/>
          <p:nvPr>
            <p:ph idx="12" type="sldNum"/>
          </p:nvPr>
        </p:nvSpPr>
        <p:spPr>
          <a:xfrm>
            <a:off x="524348" y="4651813"/>
            <a:ext cx="2133600" cy="274637"/>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1000">
                <a:solidFill>
                  <a:srgbClr val="888888"/>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7" name="Shape 17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0" name="Shape 23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2.png"/><Relationship Id="rId5"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3.png"/><Relationship Id="rId4" Type="http://schemas.openxmlformats.org/officeDocument/2006/relationships/image" Target="../media/image114.png"/><Relationship Id="rId5" Type="http://schemas.openxmlformats.org/officeDocument/2006/relationships/image" Target="../media/image71.png"/></Relationships>
</file>

<file path=ppt/slides/_rels/slide11.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image" Target="../media/image73.png"/><Relationship Id="rId13" Type="http://schemas.openxmlformats.org/officeDocument/2006/relationships/image" Target="../media/image75.png"/><Relationship Id="rId12"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0.png"/><Relationship Id="rId4" Type="http://schemas.openxmlformats.org/officeDocument/2006/relationships/image" Target="../media/image66.png"/><Relationship Id="rId9" Type="http://schemas.openxmlformats.org/officeDocument/2006/relationships/image" Target="../media/image68.png"/><Relationship Id="rId14" Type="http://schemas.openxmlformats.org/officeDocument/2006/relationships/image" Target="../media/image78.png"/><Relationship Id="rId5" Type="http://schemas.openxmlformats.org/officeDocument/2006/relationships/image" Target="../media/image70.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9.png"/></Relationships>
</file>

<file path=ppt/slides/_rels/slide12.xml.rels><?xml version="1.0" encoding="UTF-8" standalone="yes"?><Relationships xmlns="http://schemas.openxmlformats.org/package/2006/relationships"><Relationship Id="rId11" Type="http://schemas.openxmlformats.org/officeDocument/2006/relationships/image" Target="../media/image36.jpg"/><Relationship Id="rId10" Type="http://schemas.openxmlformats.org/officeDocument/2006/relationships/image" Target="../media/image32.png"/><Relationship Id="rId13" Type="http://schemas.openxmlformats.org/officeDocument/2006/relationships/image" Target="../media/image33.png"/><Relationship Id="rId12"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40.png"/><Relationship Id="rId9" Type="http://schemas.openxmlformats.org/officeDocument/2006/relationships/image" Target="../media/image45.png"/><Relationship Id="rId15" Type="http://schemas.openxmlformats.org/officeDocument/2006/relationships/image" Target="../media/image41.png"/><Relationship Id="rId14" Type="http://schemas.openxmlformats.org/officeDocument/2006/relationships/image" Target="../media/image43.png"/><Relationship Id="rId17" Type="http://schemas.openxmlformats.org/officeDocument/2006/relationships/image" Target="../media/image48.png"/><Relationship Id="rId16" Type="http://schemas.openxmlformats.org/officeDocument/2006/relationships/image" Target="../media/image47.png"/><Relationship Id="rId5" Type="http://schemas.openxmlformats.org/officeDocument/2006/relationships/image" Target="../media/image38.png"/><Relationship Id="rId19" Type="http://schemas.openxmlformats.org/officeDocument/2006/relationships/image" Target="../media/image46.png"/><Relationship Id="rId6" Type="http://schemas.openxmlformats.org/officeDocument/2006/relationships/image" Target="../media/image42.png"/><Relationship Id="rId18" Type="http://schemas.openxmlformats.org/officeDocument/2006/relationships/image" Target="../media/image49.png"/><Relationship Id="rId7" Type="http://schemas.openxmlformats.org/officeDocument/2006/relationships/image" Target="../media/image44.gif"/><Relationship Id="rId8"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4.png"/><Relationship Id="rId4" Type="http://schemas.openxmlformats.org/officeDocument/2006/relationships/image" Target="../media/image76.gif"/><Relationship Id="rId5" Type="http://schemas.openxmlformats.org/officeDocument/2006/relationships/image" Target="../media/image77.png"/><Relationship Id="rId6" Type="http://schemas.openxmlformats.org/officeDocument/2006/relationships/image" Target="../media/image51.png"/><Relationship Id="rId7" Type="http://schemas.openxmlformats.org/officeDocument/2006/relationships/image" Target="../media/image7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10"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81.png"/><Relationship Id="rId9" Type="http://schemas.openxmlformats.org/officeDocument/2006/relationships/image" Target="../media/image84.png"/><Relationship Id="rId5" Type="http://schemas.openxmlformats.org/officeDocument/2006/relationships/image" Target="../media/image80.png"/><Relationship Id="rId6" Type="http://schemas.openxmlformats.org/officeDocument/2006/relationships/image" Target="../media/image87.png"/><Relationship Id="rId7" Type="http://schemas.openxmlformats.org/officeDocument/2006/relationships/image" Target="../media/image86.png"/><Relationship Id="rId8"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5.png"/><Relationship Id="rId4" Type="http://schemas.openxmlformats.org/officeDocument/2006/relationships/image" Target="../media/image8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3.png"/></Relationships>
</file>

<file path=ppt/slides/_rels/slide20.xml.rels><?xml version="1.0" encoding="UTF-8" standalone="yes"?><Relationships xmlns="http://schemas.openxmlformats.org/package/2006/relationships"><Relationship Id="rId11" Type="http://schemas.openxmlformats.org/officeDocument/2006/relationships/image" Target="../media/image44.gif"/><Relationship Id="rId10" Type="http://schemas.openxmlformats.org/officeDocument/2006/relationships/image" Target="../media/image42.png"/><Relationship Id="rId13" Type="http://schemas.openxmlformats.org/officeDocument/2006/relationships/image" Target="../media/image45.png"/><Relationship Id="rId12"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38.png"/><Relationship Id="rId15" Type="http://schemas.openxmlformats.org/officeDocument/2006/relationships/image" Target="../media/image36.jpg"/><Relationship Id="rId14" Type="http://schemas.openxmlformats.org/officeDocument/2006/relationships/image" Target="../media/image32.png"/><Relationship Id="rId17" Type="http://schemas.openxmlformats.org/officeDocument/2006/relationships/image" Target="../media/image33.png"/><Relationship Id="rId16" Type="http://schemas.openxmlformats.org/officeDocument/2006/relationships/image" Target="../media/image39.png"/><Relationship Id="rId5" Type="http://schemas.openxmlformats.org/officeDocument/2006/relationships/image" Target="../media/image48.png"/><Relationship Id="rId19" Type="http://schemas.openxmlformats.org/officeDocument/2006/relationships/image" Target="../media/image47.png"/><Relationship Id="rId6" Type="http://schemas.openxmlformats.org/officeDocument/2006/relationships/image" Target="../media/image49.png"/><Relationship Id="rId18"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0.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1.png"/><Relationship Id="rId7"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0.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1.png"/><Relationship Id="rId7" Type="http://schemas.openxmlformats.org/officeDocument/2006/relationships/image" Target="../media/image9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0.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1.png"/><Relationship Id="rId7" Type="http://schemas.openxmlformats.org/officeDocument/2006/relationships/image" Target="../media/image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5.jp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6.jpg"/><Relationship Id="rId4" Type="http://schemas.openxmlformats.org/officeDocument/2006/relationships/image" Target="../media/image99.png"/><Relationship Id="rId5" Type="http://schemas.openxmlformats.org/officeDocument/2006/relationships/image" Target="../media/image10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1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102.png"/><Relationship Id="rId9" Type="http://schemas.openxmlformats.org/officeDocument/2006/relationships/image" Target="../media/image104.png"/><Relationship Id="rId5" Type="http://schemas.openxmlformats.org/officeDocument/2006/relationships/image" Target="../media/image103.png"/><Relationship Id="rId6" Type="http://schemas.openxmlformats.org/officeDocument/2006/relationships/image" Target="../media/image106.png"/><Relationship Id="rId7" Type="http://schemas.openxmlformats.org/officeDocument/2006/relationships/image" Target="../media/image116.png"/><Relationship Id="rId8" Type="http://schemas.openxmlformats.org/officeDocument/2006/relationships/image" Target="../media/image10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 Id="rId3" Type="http://schemas.openxmlformats.org/officeDocument/2006/relationships/image" Target="../media/image110.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11.jpg"/><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image" Target="../media/image1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image" Target="../media/image1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 Id="rId3" Type="http://schemas.openxmlformats.org/officeDocument/2006/relationships/image" Target="../media/image1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34.png"/><Relationship Id="rId9"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40.png"/><Relationship Id="rId13" Type="http://schemas.openxmlformats.org/officeDocument/2006/relationships/image" Target="../media/image44.gif"/><Relationship Id="rId12"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36.jpg"/><Relationship Id="rId9" Type="http://schemas.openxmlformats.org/officeDocument/2006/relationships/image" Target="../media/image35.png"/><Relationship Id="rId15" Type="http://schemas.openxmlformats.org/officeDocument/2006/relationships/image" Target="../media/image45.png"/><Relationship Id="rId14" Type="http://schemas.openxmlformats.org/officeDocument/2006/relationships/image" Target="../media/image50.png"/><Relationship Id="rId17" Type="http://schemas.openxmlformats.org/officeDocument/2006/relationships/image" Target="../media/image48.png"/><Relationship Id="rId16" Type="http://schemas.openxmlformats.org/officeDocument/2006/relationships/image" Target="../media/image47.png"/><Relationship Id="rId5" Type="http://schemas.openxmlformats.org/officeDocument/2006/relationships/image" Target="../media/image39.png"/><Relationship Id="rId19" Type="http://schemas.openxmlformats.org/officeDocument/2006/relationships/image" Target="../media/image46.png"/><Relationship Id="rId6" Type="http://schemas.openxmlformats.org/officeDocument/2006/relationships/image" Target="../media/image33.png"/><Relationship Id="rId18" Type="http://schemas.openxmlformats.org/officeDocument/2006/relationships/image" Target="../media/image49.png"/><Relationship Id="rId7" Type="http://schemas.openxmlformats.org/officeDocument/2006/relationships/image" Target="../media/image43.png"/><Relationship Id="rId8" Type="http://schemas.openxmlformats.org/officeDocument/2006/relationships/image" Target="../media/image41.png"/></Relationships>
</file>

<file path=ppt/slides/_rels/slide7.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40.png"/><Relationship Id="rId13" Type="http://schemas.openxmlformats.org/officeDocument/2006/relationships/image" Target="../media/image44.gif"/><Relationship Id="rId12"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6.jpg"/><Relationship Id="rId9" Type="http://schemas.openxmlformats.org/officeDocument/2006/relationships/image" Target="../media/image35.png"/><Relationship Id="rId15" Type="http://schemas.openxmlformats.org/officeDocument/2006/relationships/image" Target="../media/image45.png"/><Relationship Id="rId14" Type="http://schemas.openxmlformats.org/officeDocument/2006/relationships/image" Target="../media/image50.png"/><Relationship Id="rId17" Type="http://schemas.openxmlformats.org/officeDocument/2006/relationships/image" Target="../media/image48.png"/><Relationship Id="rId16" Type="http://schemas.openxmlformats.org/officeDocument/2006/relationships/image" Target="../media/image47.png"/><Relationship Id="rId5" Type="http://schemas.openxmlformats.org/officeDocument/2006/relationships/image" Target="../media/image39.png"/><Relationship Id="rId19" Type="http://schemas.openxmlformats.org/officeDocument/2006/relationships/image" Target="../media/image46.png"/><Relationship Id="rId6" Type="http://schemas.openxmlformats.org/officeDocument/2006/relationships/image" Target="../media/image33.png"/><Relationship Id="rId18" Type="http://schemas.openxmlformats.org/officeDocument/2006/relationships/image" Target="../media/image49.png"/><Relationship Id="rId7" Type="http://schemas.openxmlformats.org/officeDocument/2006/relationships/image" Target="../media/image43.png"/><Relationship Id="rId8" Type="http://schemas.openxmlformats.org/officeDocument/2006/relationships/image" Target="../media/image41.png"/></Relationships>
</file>

<file path=ppt/slides/_rels/slide8.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35.png"/><Relationship Id="rId13" Type="http://schemas.openxmlformats.org/officeDocument/2006/relationships/image" Target="../media/image46.png"/><Relationship Id="rId12"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36.jpg"/><Relationship Id="rId9" Type="http://schemas.openxmlformats.org/officeDocument/2006/relationships/image" Target="../media/image47.png"/><Relationship Id="rId15" Type="http://schemas.openxmlformats.org/officeDocument/2006/relationships/image" Target="../media/image38.png"/><Relationship Id="rId14" Type="http://schemas.openxmlformats.org/officeDocument/2006/relationships/image" Target="../media/image40.png"/><Relationship Id="rId17" Type="http://schemas.openxmlformats.org/officeDocument/2006/relationships/image" Target="../media/image44.gif"/><Relationship Id="rId16" Type="http://schemas.openxmlformats.org/officeDocument/2006/relationships/image" Target="../media/image42.png"/><Relationship Id="rId5" Type="http://schemas.openxmlformats.org/officeDocument/2006/relationships/image" Target="../media/image39.png"/><Relationship Id="rId19" Type="http://schemas.openxmlformats.org/officeDocument/2006/relationships/image" Target="../media/image45.png"/><Relationship Id="rId6" Type="http://schemas.openxmlformats.org/officeDocument/2006/relationships/image" Target="../media/image33.png"/><Relationship Id="rId18" Type="http://schemas.openxmlformats.org/officeDocument/2006/relationships/image" Target="../media/image50.png"/><Relationship Id="rId7" Type="http://schemas.openxmlformats.org/officeDocument/2006/relationships/image" Target="../media/image43.png"/><Relationship Id="rId8" Type="http://schemas.openxmlformats.org/officeDocument/2006/relationships/image" Target="../media/image41.png"/></Relationships>
</file>

<file path=ppt/slides/_rels/slide9.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58.png"/><Relationship Id="rId13" Type="http://schemas.openxmlformats.org/officeDocument/2006/relationships/image" Target="../media/image62.png"/><Relationship Id="rId12"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59.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Shape 267"/>
          <p:cNvPicPr preferRelativeResize="0"/>
          <p:nvPr/>
        </p:nvPicPr>
        <p:blipFill rotWithShape="1">
          <a:blip r:embed="rId3">
            <a:alphaModFix amt="14000"/>
          </a:blip>
          <a:srcRect b="7796" l="0" r="0" t="7796"/>
          <a:stretch/>
        </p:blipFill>
        <p:spPr>
          <a:xfrm>
            <a:off x="0" y="-11545"/>
            <a:ext cx="9070848" cy="5118640"/>
          </a:xfrm>
          <a:prstGeom prst="rect">
            <a:avLst/>
          </a:prstGeom>
          <a:noFill/>
          <a:ln>
            <a:noFill/>
          </a:ln>
        </p:spPr>
      </p:pic>
      <p:pic>
        <p:nvPicPr>
          <p:cNvPr id="268" name="Shape 268"/>
          <p:cNvPicPr preferRelativeResize="0"/>
          <p:nvPr/>
        </p:nvPicPr>
        <p:blipFill rotWithShape="1">
          <a:blip r:embed="rId4">
            <a:alphaModFix/>
          </a:blip>
          <a:srcRect b="0" l="0" r="0" t="0"/>
          <a:stretch/>
        </p:blipFill>
        <p:spPr>
          <a:xfrm>
            <a:off x="7468984" y="4501822"/>
            <a:ext cx="1427968" cy="335282"/>
          </a:xfrm>
          <a:prstGeom prst="rect">
            <a:avLst/>
          </a:prstGeom>
          <a:noFill/>
          <a:ln>
            <a:noFill/>
          </a:ln>
        </p:spPr>
      </p:pic>
      <p:sp>
        <p:nvSpPr>
          <p:cNvPr id="269" name="Shape 269"/>
          <p:cNvSpPr txBox="1"/>
          <p:nvPr/>
        </p:nvSpPr>
        <p:spPr>
          <a:xfrm>
            <a:off x="682795" y="1888189"/>
            <a:ext cx="8520600" cy="963612"/>
          </a:xfrm>
          <a:prstGeom prst="rect">
            <a:avLst/>
          </a:prstGeom>
          <a:noFill/>
          <a:ln>
            <a:noFill/>
          </a:ln>
        </p:spPr>
        <p:txBody>
          <a:bodyPr anchorCtr="0" anchor="b" bIns="91425" lIns="91425" rIns="91425" wrap="square" tIns="91425">
            <a:noAutofit/>
          </a:bodyPr>
          <a:lstStyle/>
          <a:p>
            <a:pPr indent="0" lvl="0" marL="0" marR="0" rtl="0" algn="l">
              <a:spcBef>
                <a:spcPts val="0"/>
              </a:spcBef>
              <a:buClr>
                <a:schemeClr val="lt1"/>
              </a:buClr>
              <a:buSzPct val="25000"/>
              <a:buFont typeface="Arial"/>
              <a:buNone/>
            </a:pPr>
            <a:r>
              <a:rPr b="1" i="0" lang="en-US" sz="4400" u="none" cap="none" strike="noStrike">
                <a:solidFill>
                  <a:schemeClr val="lt1"/>
                </a:solidFill>
                <a:latin typeface="Arial"/>
                <a:ea typeface="Arial"/>
                <a:cs typeface="Arial"/>
                <a:sym typeface="Arial"/>
              </a:rPr>
              <a:t>Cloud Native </a:t>
            </a:r>
            <a:r>
              <a:rPr b="1" lang="en-US" sz="4400">
                <a:solidFill>
                  <a:schemeClr val="lt1"/>
                </a:solidFill>
              </a:rPr>
              <a:t>Platforms</a:t>
            </a:r>
          </a:p>
        </p:txBody>
      </p:sp>
      <p:sp>
        <p:nvSpPr>
          <p:cNvPr id="270" name="Shape 270"/>
          <p:cNvSpPr txBox="1"/>
          <p:nvPr/>
        </p:nvSpPr>
        <p:spPr>
          <a:xfrm>
            <a:off x="691150" y="2823885"/>
            <a:ext cx="8520600" cy="792600"/>
          </a:xfrm>
          <a:prstGeom prst="rect">
            <a:avLst/>
          </a:prstGeom>
          <a:noFill/>
          <a:ln>
            <a:noFill/>
          </a:ln>
        </p:spPr>
        <p:txBody>
          <a:bodyPr anchorCtr="0" anchor="t" bIns="91425" lIns="91425" rIns="91425" wrap="square" tIns="91425">
            <a:noAutofit/>
          </a:bodyPr>
          <a:lstStyle/>
          <a:p>
            <a:pPr indent="-342900" lvl="0" marL="342900" marR="0" rtl="0" algn="l">
              <a:spcBef>
                <a:spcPts val="0"/>
              </a:spcBef>
              <a:buClr>
                <a:schemeClr val="lt1"/>
              </a:buClr>
              <a:buSzPct val="25000"/>
              <a:buFont typeface="Arial"/>
              <a:buNone/>
            </a:pPr>
            <a:r>
              <a:rPr lang="en-US" sz="1800">
                <a:solidFill>
                  <a:schemeClr val="lt1"/>
                </a:solidFill>
              </a:rPr>
              <a:t>Ravi</a:t>
            </a:r>
            <a:r>
              <a:rPr b="0" i="0" lang="en-US" sz="1800" u="none" cap="none" strike="noStrike">
                <a:solidFill>
                  <a:schemeClr val="lt1"/>
                </a:solidFill>
                <a:latin typeface="Arial"/>
                <a:ea typeface="Arial"/>
                <a:cs typeface="Arial"/>
                <a:sym typeface="Arial"/>
              </a:rPr>
              <a:t> </a:t>
            </a:r>
            <a:r>
              <a:rPr lang="en-US" sz="1800">
                <a:solidFill>
                  <a:schemeClr val="lt1"/>
                </a:solidFill>
              </a:rPr>
              <a:t>Appalla,</a:t>
            </a:r>
          </a:p>
          <a:p>
            <a:pPr indent="-342900" lvl="0" marL="342900" marR="0" rtl="0" algn="l">
              <a:spcBef>
                <a:spcPts val="0"/>
              </a:spcBef>
              <a:buClr>
                <a:schemeClr val="lt1"/>
              </a:buClr>
              <a:buSzPct val="25000"/>
              <a:buFont typeface="Arial"/>
              <a:buNone/>
            </a:pPr>
            <a:r>
              <a:rPr lang="en-US" sz="1800">
                <a:solidFill>
                  <a:schemeClr val="lt1"/>
                </a:solidFill>
              </a:rPr>
              <a:t>Platform Architecture</a:t>
            </a:r>
          </a:p>
        </p:txBody>
      </p:sp>
      <p:pic>
        <p:nvPicPr>
          <p:cNvPr descr="PivotalCloudFoundry-Logo-Horizontal-OnDark.png" id="271" name="Shape 271"/>
          <p:cNvPicPr preferRelativeResize="0"/>
          <p:nvPr/>
        </p:nvPicPr>
        <p:blipFill rotWithShape="1">
          <a:blip r:embed="rId5">
            <a:alphaModFix/>
          </a:blip>
          <a:srcRect b="0" l="0" r="0" t="0"/>
          <a:stretch/>
        </p:blipFill>
        <p:spPr>
          <a:xfrm>
            <a:off x="751993" y="829815"/>
            <a:ext cx="2891191" cy="6194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Shape 580"/>
          <p:cNvSpPr txBox="1"/>
          <p:nvPr/>
        </p:nvSpPr>
        <p:spPr>
          <a:xfrm>
            <a:off x="143501" y="861656"/>
            <a:ext cx="3876813" cy="460375"/>
          </a:xfrm>
          <a:prstGeom prst="rect">
            <a:avLst/>
          </a:prstGeom>
          <a:noFill/>
          <a:ln>
            <a:noFill/>
          </a:ln>
        </p:spPr>
        <p:txBody>
          <a:bodyPr anchorCtr="0" anchor="t" bIns="0" lIns="0" rIns="0" wrap="square" tIns="0">
            <a:noAutofit/>
          </a:bodyPr>
          <a:lstStyle/>
          <a:p>
            <a:pPr indent="0" lvl="0" marL="0" marR="0" rtl="0" algn="l">
              <a:lnSpc>
                <a:spcPct val="90000"/>
              </a:lnSpc>
              <a:spcBef>
                <a:spcPts val="0"/>
              </a:spcBef>
              <a:buClr>
                <a:schemeClr val="dk2"/>
              </a:buClr>
              <a:buFont typeface="Arial"/>
              <a:buNone/>
            </a:pPr>
            <a:r>
              <a:t/>
            </a:r>
            <a:endParaRPr sz="3200">
              <a:solidFill>
                <a:schemeClr val="dk2"/>
              </a:solidFill>
              <a:latin typeface="Arial"/>
              <a:ea typeface="Arial"/>
              <a:cs typeface="Arial"/>
              <a:sym typeface="Arial"/>
            </a:endParaRPr>
          </a:p>
        </p:txBody>
      </p:sp>
      <p:sp>
        <p:nvSpPr>
          <p:cNvPr id="581" name="Shape 581"/>
          <p:cNvSpPr txBox="1"/>
          <p:nvPr>
            <p:ph type="title"/>
          </p:nvPr>
        </p:nvSpPr>
        <p:spPr>
          <a:xfrm>
            <a:off x="864344" y="274307"/>
            <a:ext cx="7307635" cy="99753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127B70"/>
              </a:buClr>
              <a:buSzPct val="25000"/>
              <a:buFont typeface="Arial"/>
              <a:buNone/>
            </a:pPr>
            <a:r>
              <a:rPr b="1" i="0" lang="en-US" sz="2800" u="none" cap="none" strike="noStrike">
                <a:solidFill>
                  <a:srgbClr val="127B70"/>
                </a:solidFill>
                <a:latin typeface="Arial"/>
                <a:ea typeface="Arial"/>
                <a:cs typeface="Arial"/>
                <a:sym typeface="Arial"/>
              </a:rPr>
              <a:t>Complete Microservices Framework</a:t>
            </a:r>
          </a:p>
        </p:txBody>
      </p:sp>
      <p:sp>
        <p:nvSpPr>
          <p:cNvPr id="582" name="Shape 582"/>
          <p:cNvSpPr txBox="1"/>
          <p:nvPr/>
        </p:nvSpPr>
        <p:spPr>
          <a:xfrm>
            <a:off x="302679" y="2814685"/>
            <a:ext cx="3648362" cy="461665"/>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2400">
                <a:solidFill>
                  <a:schemeClr val="dk1"/>
                </a:solidFill>
                <a:latin typeface="Arial"/>
                <a:ea typeface="Arial"/>
                <a:cs typeface="Arial"/>
                <a:sym typeface="Arial"/>
              </a:rPr>
              <a:t>Spring Boot</a:t>
            </a:r>
          </a:p>
        </p:txBody>
      </p:sp>
      <p:sp>
        <p:nvSpPr>
          <p:cNvPr id="583" name="Shape 583"/>
          <p:cNvSpPr txBox="1"/>
          <p:nvPr/>
        </p:nvSpPr>
        <p:spPr>
          <a:xfrm>
            <a:off x="5102014" y="2793164"/>
            <a:ext cx="3648362" cy="830997"/>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2400">
                <a:solidFill>
                  <a:schemeClr val="dk1"/>
                </a:solidFill>
                <a:latin typeface="Arial"/>
                <a:ea typeface="Arial"/>
                <a:cs typeface="Arial"/>
                <a:sym typeface="Arial"/>
              </a:rPr>
              <a:t>Spring Cloud</a:t>
            </a:r>
          </a:p>
          <a:p>
            <a:pPr indent="0" lvl="0" marL="0" marR="0" rtl="0" algn="ctr">
              <a:spcBef>
                <a:spcPts val="0"/>
              </a:spcBef>
              <a:buSzPct val="25000"/>
              <a:buNone/>
            </a:pPr>
            <a:r>
              <a:rPr b="1" lang="en-US" sz="2400">
                <a:solidFill>
                  <a:schemeClr val="dk1"/>
                </a:solidFill>
                <a:latin typeface="Arial"/>
                <a:ea typeface="Arial"/>
                <a:cs typeface="Arial"/>
                <a:sym typeface="Arial"/>
              </a:rPr>
              <a:t> Services</a:t>
            </a:r>
          </a:p>
        </p:txBody>
      </p:sp>
      <p:pic>
        <p:nvPicPr>
          <p:cNvPr id="584" name="Shape 584"/>
          <p:cNvPicPr preferRelativeResize="0"/>
          <p:nvPr/>
        </p:nvPicPr>
        <p:blipFill rotWithShape="1">
          <a:blip r:embed="rId3">
            <a:alphaModFix/>
          </a:blip>
          <a:srcRect b="0" l="0" r="0" t="0"/>
          <a:stretch/>
        </p:blipFill>
        <p:spPr>
          <a:xfrm>
            <a:off x="6276134" y="1611188"/>
            <a:ext cx="1173428" cy="1173428"/>
          </a:xfrm>
          <a:prstGeom prst="rect">
            <a:avLst/>
          </a:prstGeom>
          <a:noFill/>
          <a:ln>
            <a:noFill/>
          </a:ln>
        </p:spPr>
      </p:pic>
      <p:pic>
        <p:nvPicPr>
          <p:cNvPr descr="CF logo.png" id="585" name="Shape 585"/>
          <p:cNvPicPr preferRelativeResize="0"/>
          <p:nvPr/>
        </p:nvPicPr>
        <p:blipFill rotWithShape="1">
          <a:blip r:embed="rId4">
            <a:alphaModFix/>
          </a:blip>
          <a:srcRect b="0" l="0" r="0" t="0"/>
          <a:stretch/>
        </p:blipFill>
        <p:spPr>
          <a:xfrm>
            <a:off x="3216023" y="3437987"/>
            <a:ext cx="2629282" cy="1172336"/>
          </a:xfrm>
          <a:prstGeom prst="rect">
            <a:avLst/>
          </a:prstGeom>
          <a:noFill/>
          <a:ln>
            <a:noFill/>
          </a:ln>
        </p:spPr>
      </p:pic>
      <p:pic>
        <p:nvPicPr>
          <p:cNvPr id="586" name="Shape 586"/>
          <p:cNvPicPr preferRelativeResize="0"/>
          <p:nvPr/>
        </p:nvPicPr>
        <p:blipFill rotWithShape="1">
          <a:blip r:embed="rId5">
            <a:alphaModFix/>
          </a:blip>
          <a:srcRect b="0" l="0" r="0" t="0"/>
          <a:stretch/>
        </p:blipFill>
        <p:spPr>
          <a:xfrm>
            <a:off x="1462339" y="1580283"/>
            <a:ext cx="1279797" cy="12797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Shape 592"/>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08774"/>
              </a:buClr>
              <a:buSzPct val="25000"/>
              <a:buFont typeface="Arial"/>
              <a:buNone/>
            </a:pPr>
            <a:r>
              <a:rPr b="1" lang="en-US" sz="2800">
                <a:solidFill>
                  <a:srgbClr val="008774"/>
                </a:solidFill>
                <a:latin typeface="Arial"/>
                <a:ea typeface="Arial"/>
                <a:cs typeface="Arial"/>
                <a:sym typeface="Arial"/>
              </a:rPr>
              <a:t>Services prepackaged for simple consumption</a:t>
            </a:r>
          </a:p>
        </p:txBody>
      </p:sp>
      <p:sp>
        <p:nvSpPr>
          <p:cNvPr id="593" name="Shape 593"/>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594" name="Shape 594"/>
          <p:cNvSpPr txBox="1"/>
          <p:nvPr/>
        </p:nvSpPr>
        <p:spPr>
          <a:xfrm>
            <a:off x="310628" y="1418566"/>
            <a:ext cx="2494661" cy="3016210"/>
          </a:xfrm>
          <a:prstGeom prst="rect">
            <a:avLst/>
          </a:prstGeom>
          <a:noFill/>
          <a:ln>
            <a:noFill/>
          </a:ln>
        </p:spPr>
        <p:txBody>
          <a:bodyPr anchorCtr="0" anchor="t" bIns="45700" lIns="91425" rIns="91425" wrap="square" tIns="45700">
            <a:noAutofit/>
          </a:bodyPr>
          <a:lstStyle/>
          <a:p>
            <a:pPr indent="-164592" lvl="0" marL="164592" marR="0" rtl="0" algn="l">
              <a:spcBef>
                <a:spcPts val="0"/>
              </a:spcBef>
              <a:spcAft>
                <a:spcPts val="0"/>
              </a:spcAft>
              <a:buClr>
                <a:schemeClr val="dk2"/>
              </a:buClr>
              <a:buSzPct val="80000"/>
              <a:buFont typeface="Arial"/>
              <a:buChar char="•"/>
            </a:pPr>
            <a:r>
              <a:rPr lang="en-US" sz="1600">
                <a:solidFill>
                  <a:schemeClr val="dk2"/>
                </a:solidFill>
                <a:latin typeface="Arial"/>
                <a:ea typeface="Arial"/>
                <a:cs typeface="Arial"/>
                <a:sym typeface="Arial"/>
              </a:rPr>
              <a:t>Easy accessibility through Marketplace </a:t>
            </a:r>
          </a:p>
          <a:p>
            <a:pPr indent="-164592" lvl="0" marL="164592" marR="0" rtl="0" algn="l">
              <a:spcBef>
                <a:spcPts val="1200"/>
              </a:spcBef>
              <a:spcAft>
                <a:spcPts val="0"/>
              </a:spcAft>
              <a:buClr>
                <a:schemeClr val="dk2"/>
              </a:buClr>
              <a:buSzPct val="80000"/>
              <a:buFont typeface="Arial"/>
              <a:buChar char="•"/>
            </a:pPr>
            <a:r>
              <a:rPr lang="en-US" sz="1600">
                <a:solidFill>
                  <a:schemeClr val="dk2"/>
                </a:solidFill>
                <a:latin typeface="Arial"/>
                <a:ea typeface="Arial"/>
                <a:cs typeface="Arial"/>
                <a:sym typeface="Arial"/>
              </a:rPr>
              <a:t>Instant Provisioning and full lifecycle managed</a:t>
            </a:r>
          </a:p>
          <a:p>
            <a:pPr indent="-164592" lvl="0" marL="164592" marR="0" rtl="0" algn="l">
              <a:spcBef>
                <a:spcPts val="1200"/>
              </a:spcBef>
              <a:spcAft>
                <a:spcPts val="0"/>
              </a:spcAft>
              <a:buClr>
                <a:schemeClr val="dk2"/>
              </a:buClr>
              <a:buSzPct val="80000"/>
              <a:buFont typeface="Arial"/>
              <a:buChar char="•"/>
            </a:pPr>
            <a:r>
              <a:rPr lang="en-US" sz="1600">
                <a:solidFill>
                  <a:schemeClr val="dk2"/>
                </a:solidFill>
                <a:latin typeface="Arial"/>
                <a:ea typeface="Arial"/>
                <a:cs typeface="Arial"/>
                <a:sym typeface="Arial"/>
              </a:rPr>
              <a:t>Bind to apps through easy to use interface</a:t>
            </a:r>
          </a:p>
          <a:p>
            <a:pPr indent="-164592" lvl="0" marL="164592" marR="0" rtl="0" algn="l">
              <a:spcBef>
                <a:spcPts val="1200"/>
              </a:spcBef>
              <a:spcAft>
                <a:spcPts val="0"/>
              </a:spcAft>
              <a:buClr>
                <a:schemeClr val="dk2"/>
              </a:buClr>
              <a:buSzPct val="80000"/>
              <a:buFont typeface="Arial"/>
              <a:buChar char="•"/>
            </a:pPr>
            <a:r>
              <a:rPr lang="en-US" sz="1600">
                <a:solidFill>
                  <a:schemeClr val="dk2"/>
                </a:solidFill>
                <a:latin typeface="Arial"/>
                <a:ea typeface="Arial"/>
                <a:cs typeface="Arial"/>
                <a:sym typeface="Arial"/>
              </a:rPr>
              <a:t>Common access control and audit trails across services</a:t>
            </a:r>
          </a:p>
        </p:txBody>
      </p:sp>
      <p:grpSp>
        <p:nvGrpSpPr>
          <p:cNvPr id="595" name="Shape 595"/>
          <p:cNvGrpSpPr/>
          <p:nvPr/>
        </p:nvGrpSpPr>
        <p:grpSpPr>
          <a:xfrm>
            <a:off x="3239111" y="1228951"/>
            <a:ext cx="5489300" cy="3333975"/>
            <a:chOff x="3134280" y="914400"/>
            <a:chExt cx="5727508" cy="3589867"/>
          </a:xfrm>
        </p:grpSpPr>
        <p:sp>
          <p:nvSpPr>
            <p:cNvPr id="596" name="Shape 596"/>
            <p:cNvSpPr/>
            <p:nvPr/>
          </p:nvSpPr>
          <p:spPr>
            <a:xfrm>
              <a:off x="3139924" y="914400"/>
              <a:ext cx="5721864" cy="3589867"/>
            </a:xfrm>
            <a:prstGeom prst="roundRect">
              <a:avLst>
                <a:gd fmla="val 3120" name="adj"/>
              </a:avLst>
            </a:prstGeom>
            <a:solidFill>
              <a:srgbClr val="EFEFEF"/>
            </a:solidFill>
            <a:ln cap="flat" cmpd="sng" w="19050">
              <a:solidFill>
                <a:srgbClr val="B3B3B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cxnSp>
          <p:nvCxnSpPr>
            <p:cNvPr id="597" name="Shape 597"/>
            <p:cNvCxnSpPr/>
            <p:nvPr/>
          </p:nvCxnSpPr>
          <p:spPr>
            <a:xfrm>
              <a:off x="3134280" y="1202265"/>
              <a:ext cx="5721864" cy="0"/>
            </a:xfrm>
            <a:prstGeom prst="straightConnector1">
              <a:avLst/>
            </a:prstGeom>
            <a:noFill/>
            <a:ln cap="flat" cmpd="sng" w="12700">
              <a:solidFill>
                <a:srgbClr val="B3B3B3"/>
              </a:solidFill>
              <a:prstDash val="solid"/>
              <a:round/>
              <a:headEnd len="med" w="med" type="none"/>
              <a:tailEnd len="med" w="med" type="none"/>
            </a:ln>
          </p:spPr>
        </p:cxnSp>
        <p:grpSp>
          <p:nvGrpSpPr>
            <p:cNvPr id="598" name="Shape 598"/>
            <p:cNvGrpSpPr/>
            <p:nvPr/>
          </p:nvGrpSpPr>
          <p:grpSpPr>
            <a:xfrm>
              <a:off x="3254649" y="1006184"/>
              <a:ext cx="385790" cy="109938"/>
              <a:chOff x="3407037" y="1006184"/>
              <a:chExt cx="385790" cy="109938"/>
            </a:xfrm>
          </p:grpSpPr>
          <p:sp>
            <p:nvSpPr>
              <p:cNvPr id="599" name="Shape 599"/>
              <p:cNvSpPr/>
              <p:nvPr/>
            </p:nvSpPr>
            <p:spPr>
              <a:xfrm>
                <a:off x="3407037" y="1006184"/>
                <a:ext cx="109938" cy="109938"/>
              </a:xfrm>
              <a:prstGeom prst="ellipse">
                <a:avLst/>
              </a:prstGeom>
              <a:solidFill>
                <a:schemeClr val="lt2"/>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00" name="Shape 600"/>
              <p:cNvSpPr/>
              <p:nvPr/>
            </p:nvSpPr>
            <p:spPr>
              <a:xfrm>
                <a:off x="3544963" y="1006184"/>
                <a:ext cx="109938" cy="109938"/>
              </a:xfrm>
              <a:prstGeom prst="ellipse">
                <a:avLst/>
              </a:prstGeom>
              <a:solidFill>
                <a:schemeClr val="lt2"/>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01" name="Shape 601"/>
              <p:cNvSpPr/>
              <p:nvPr/>
            </p:nvSpPr>
            <p:spPr>
              <a:xfrm>
                <a:off x="3682889" y="1006184"/>
                <a:ext cx="109938" cy="109938"/>
              </a:xfrm>
              <a:prstGeom prst="ellipse">
                <a:avLst/>
              </a:prstGeom>
              <a:solidFill>
                <a:schemeClr val="lt2"/>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sp>
        <p:nvSpPr>
          <p:cNvPr id="602" name="Shape 602"/>
          <p:cNvSpPr/>
          <p:nvPr/>
        </p:nvSpPr>
        <p:spPr>
          <a:xfrm>
            <a:off x="6902409" y="3779889"/>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grpSp>
        <p:nvGrpSpPr>
          <p:cNvPr id="603" name="Shape 603"/>
          <p:cNvGrpSpPr/>
          <p:nvPr/>
        </p:nvGrpSpPr>
        <p:grpSpPr>
          <a:xfrm>
            <a:off x="3534548" y="3099934"/>
            <a:ext cx="4889277" cy="545904"/>
            <a:chOff x="3534548" y="3099934"/>
            <a:chExt cx="4889277" cy="545904"/>
          </a:xfrm>
        </p:grpSpPr>
        <p:sp>
          <p:nvSpPr>
            <p:cNvPr id="604" name="Shape 604"/>
            <p:cNvSpPr/>
            <p:nvPr/>
          </p:nvSpPr>
          <p:spPr>
            <a:xfrm>
              <a:off x="3534548" y="3099934"/>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05" name="Shape 605"/>
            <p:cNvSpPr/>
            <p:nvPr/>
          </p:nvSpPr>
          <p:spPr>
            <a:xfrm>
              <a:off x="5218478" y="3099934"/>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06" name="Shape 606"/>
            <p:cNvSpPr/>
            <p:nvPr/>
          </p:nvSpPr>
          <p:spPr>
            <a:xfrm>
              <a:off x="6902409" y="3099934"/>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pic>
          <p:nvPicPr>
            <p:cNvPr descr="icon_mysql_cf@2x.png" id="607" name="Shape 607"/>
            <p:cNvPicPr preferRelativeResize="0"/>
            <p:nvPr/>
          </p:nvPicPr>
          <p:blipFill rotWithShape="1">
            <a:blip r:embed="rId3">
              <a:alphaModFix/>
            </a:blip>
            <a:srcRect b="0" l="0" r="0" t="0"/>
            <a:stretch/>
          </p:blipFill>
          <p:spPr>
            <a:xfrm>
              <a:off x="3622679" y="3183469"/>
              <a:ext cx="400202" cy="387803"/>
            </a:xfrm>
            <a:prstGeom prst="rect">
              <a:avLst/>
            </a:prstGeom>
            <a:noFill/>
            <a:ln>
              <a:noFill/>
            </a:ln>
          </p:spPr>
        </p:pic>
        <p:sp>
          <p:nvSpPr>
            <p:cNvPr id="608" name="Shape 608"/>
            <p:cNvSpPr txBox="1"/>
            <p:nvPr/>
          </p:nvSpPr>
          <p:spPr>
            <a:xfrm>
              <a:off x="4033365" y="3268289"/>
              <a:ext cx="496096" cy="19488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474747"/>
                  </a:solidFill>
                  <a:latin typeface="Arial"/>
                  <a:ea typeface="Arial"/>
                  <a:cs typeface="Arial"/>
                  <a:sym typeface="Arial"/>
                </a:rPr>
                <a:t>MySQL</a:t>
              </a:r>
            </a:p>
          </p:txBody>
        </p:sp>
        <p:pic>
          <p:nvPicPr>
            <p:cNvPr descr="icon_ssc_gemfire_cf@2x.png" id="609" name="Shape 609"/>
            <p:cNvPicPr preferRelativeResize="0"/>
            <p:nvPr/>
          </p:nvPicPr>
          <p:blipFill rotWithShape="1">
            <a:blip r:embed="rId4">
              <a:alphaModFix/>
            </a:blip>
            <a:srcRect b="0" l="0" r="0" t="0"/>
            <a:stretch/>
          </p:blipFill>
          <p:spPr>
            <a:xfrm>
              <a:off x="5342086" y="3191424"/>
              <a:ext cx="400202" cy="387804"/>
            </a:xfrm>
            <a:prstGeom prst="rect">
              <a:avLst/>
            </a:prstGeom>
            <a:noFill/>
            <a:ln>
              <a:noFill/>
            </a:ln>
          </p:spPr>
        </p:pic>
        <p:sp>
          <p:nvSpPr>
            <p:cNvPr id="610" name="Shape 610"/>
            <p:cNvSpPr txBox="1"/>
            <p:nvPr/>
          </p:nvSpPr>
          <p:spPr>
            <a:xfrm>
              <a:off x="5789305" y="3195793"/>
              <a:ext cx="980913" cy="369331"/>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474747"/>
                  </a:solidFill>
                  <a:latin typeface="Arial"/>
                  <a:ea typeface="Arial"/>
                  <a:cs typeface="Arial"/>
                  <a:sym typeface="Arial"/>
                </a:rPr>
                <a:t>Session state</a:t>
              </a:r>
              <a:br>
                <a:rPr lang="en-US" sz="900">
                  <a:solidFill>
                    <a:srgbClr val="474747"/>
                  </a:solidFill>
                  <a:latin typeface="Arial"/>
                  <a:ea typeface="Arial"/>
                  <a:cs typeface="Arial"/>
                  <a:sym typeface="Arial"/>
                </a:rPr>
              </a:br>
              <a:r>
                <a:rPr lang="en-US" sz="900">
                  <a:solidFill>
                    <a:srgbClr val="474747"/>
                  </a:solidFill>
                  <a:latin typeface="Arial"/>
                  <a:ea typeface="Arial"/>
                  <a:cs typeface="Arial"/>
                  <a:sym typeface="Arial"/>
                </a:rPr>
                <a:t>caching</a:t>
              </a:r>
            </a:p>
          </p:txBody>
        </p:sp>
        <p:pic>
          <p:nvPicPr>
            <p:cNvPr descr="icon_gemfire_cf@2x.png" id="611" name="Shape 611"/>
            <p:cNvPicPr preferRelativeResize="0"/>
            <p:nvPr/>
          </p:nvPicPr>
          <p:blipFill rotWithShape="1">
            <a:blip r:embed="rId5">
              <a:alphaModFix/>
            </a:blip>
            <a:srcRect b="0" l="0" r="0" t="0"/>
            <a:stretch/>
          </p:blipFill>
          <p:spPr>
            <a:xfrm>
              <a:off x="7043163" y="3180815"/>
              <a:ext cx="400202" cy="387803"/>
            </a:xfrm>
            <a:prstGeom prst="rect">
              <a:avLst/>
            </a:prstGeom>
            <a:noFill/>
            <a:ln>
              <a:noFill/>
            </a:ln>
          </p:spPr>
        </p:pic>
        <p:sp>
          <p:nvSpPr>
            <p:cNvPr id="612" name="Shape 612"/>
            <p:cNvSpPr txBox="1"/>
            <p:nvPr/>
          </p:nvSpPr>
          <p:spPr>
            <a:xfrm>
              <a:off x="7453849" y="3241030"/>
              <a:ext cx="551990" cy="19488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474747"/>
                  </a:solidFill>
                  <a:latin typeface="Arial"/>
                  <a:ea typeface="Arial"/>
                  <a:cs typeface="Arial"/>
                  <a:sym typeface="Arial"/>
                </a:rPr>
                <a:t>GemFire</a:t>
              </a:r>
            </a:p>
          </p:txBody>
        </p:sp>
      </p:grpSp>
      <p:grpSp>
        <p:nvGrpSpPr>
          <p:cNvPr id="613" name="Shape 613"/>
          <p:cNvGrpSpPr/>
          <p:nvPr/>
        </p:nvGrpSpPr>
        <p:grpSpPr>
          <a:xfrm>
            <a:off x="3534548" y="1740021"/>
            <a:ext cx="4889277" cy="545904"/>
            <a:chOff x="3534548" y="1740021"/>
            <a:chExt cx="4889277" cy="545904"/>
          </a:xfrm>
        </p:grpSpPr>
        <p:sp>
          <p:nvSpPr>
            <p:cNvPr id="614" name="Shape 614"/>
            <p:cNvSpPr/>
            <p:nvPr/>
          </p:nvSpPr>
          <p:spPr>
            <a:xfrm>
              <a:off x="3534548" y="1740021"/>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15" name="Shape 615"/>
            <p:cNvSpPr/>
            <p:nvPr/>
          </p:nvSpPr>
          <p:spPr>
            <a:xfrm>
              <a:off x="5218478" y="1740021"/>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16" name="Shape 616"/>
            <p:cNvSpPr/>
            <p:nvPr/>
          </p:nvSpPr>
          <p:spPr>
            <a:xfrm>
              <a:off x="6902409" y="1740021"/>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pic>
          <p:nvPicPr>
            <p:cNvPr descr="icon_single_signon_cf@2x.png" id="617" name="Shape 617"/>
            <p:cNvPicPr preferRelativeResize="0"/>
            <p:nvPr/>
          </p:nvPicPr>
          <p:blipFill rotWithShape="1">
            <a:blip r:embed="rId6">
              <a:alphaModFix/>
            </a:blip>
            <a:srcRect b="0" l="0" r="0" t="0"/>
            <a:stretch/>
          </p:blipFill>
          <p:spPr>
            <a:xfrm>
              <a:off x="3622679" y="1834389"/>
              <a:ext cx="400202" cy="387803"/>
            </a:xfrm>
            <a:prstGeom prst="rect">
              <a:avLst/>
            </a:prstGeom>
            <a:noFill/>
            <a:ln>
              <a:noFill/>
            </a:ln>
          </p:spPr>
        </p:pic>
        <p:sp>
          <p:nvSpPr>
            <p:cNvPr id="618" name="Shape 618"/>
            <p:cNvSpPr txBox="1"/>
            <p:nvPr/>
          </p:nvSpPr>
          <p:spPr>
            <a:xfrm>
              <a:off x="4033365" y="1918466"/>
              <a:ext cx="920998" cy="2143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474747"/>
                  </a:solidFill>
                  <a:latin typeface="Arial"/>
                  <a:ea typeface="Arial"/>
                  <a:cs typeface="Arial"/>
                  <a:sym typeface="Arial"/>
                </a:rPr>
                <a:t>Single Sign-On</a:t>
              </a:r>
            </a:p>
          </p:txBody>
        </p:sp>
        <p:sp>
          <p:nvSpPr>
            <p:cNvPr id="619" name="Shape 619"/>
            <p:cNvSpPr txBox="1"/>
            <p:nvPr/>
          </p:nvSpPr>
          <p:spPr>
            <a:xfrm>
              <a:off x="5789305" y="1860632"/>
              <a:ext cx="619210" cy="311823"/>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474747"/>
                  </a:solidFill>
                  <a:latin typeface="Arial"/>
                  <a:ea typeface="Arial"/>
                  <a:cs typeface="Arial"/>
                  <a:sym typeface="Arial"/>
                </a:rPr>
                <a:t>Jenkins</a:t>
              </a:r>
              <a:br>
                <a:rPr lang="en-US" sz="900">
                  <a:solidFill>
                    <a:srgbClr val="474747"/>
                  </a:solidFill>
                  <a:latin typeface="Arial"/>
                  <a:ea typeface="Arial"/>
                  <a:cs typeface="Arial"/>
                  <a:sym typeface="Arial"/>
                </a:rPr>
              </a:br>
              <a:r>
                <a:rPr lang="en-US" sz="900">
                  <a:solidFill>
                    <a:srgbClr val="474747"/>
                  </a:solidFill>
                  <a:latin typeface="Arial"/>
                  <a:ea typeface="Arial"/>
                  <a:cs typeface="Arial"/>
                  <a:sym typeface="Arial"/>
                </a:rPr>
                <a:t>Enterprise</a:t>
              </a:r>
            </a:p>
          </p:txBody>
        </p:sp>
        <p:pic>
          <p:nvPicPr>
            <p:cNvPr descr="icon_cloudbees_cf@2x.png" id="620" name="Shape 620"/>
            <p:cNvPicPr preferRelativeResize="0"/>
            <p:nvPr/>
          </p:nvPicPr>
          <p:blipFill rotWithShape="1">
            <a:blip r:embed="rId7">
              <a:alphaModFix/>
            </a:blip>
            <a:srcRect b="0" l="0" r="0" t="0"/>
            <a:stretch/>
          </p:blipFill>
          <p:spPr>
            <a:xfrm>
              <a:off x="5342086" y="1840686"/>
              <a:ext cx="399117" cy="386753"/>
            </a:xfrm>
            <a:prstGeom prst="rect">
              <a:avLst/>
            </a:prstGeom>
            <a:noFill/>
            <a:ln>
              <a:noFill/>
            </a:ln>
          </p:spPr>
        </p:pic>
        <p:sp>
          <p:nvSpPr>
            <p:cNvPr id="621" name="Shape 621"/>
            <p:cNvSpPr txBox="1"/>
            <p:nvPr/>
          </p:nvSpPr>
          <p:spPr>
            <a:xfrm>
              <a:off x="7444006" y="1895404"/>
              <a:ext cx="613563" cy="19488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474747"/>
                  </a:solidFill>
                  <a:latin typeface="Arial"/>
                  <a:ea typeface="Arial"/>
                  <a:cs typeface="Arial"/>
                  <a:sym typeface="Arial"/>
                </a:rPr>
                <a:t>RabbitMQ</a:t>
              </a:r>
            </a:p>
          </p:txBody>
        </p:sp>
        <p:pic>
          <p:nvPicPr>
            <p:cNvPr descr="icon_rabbitmq_cf@2x.png" id="622" name="Shape 622"/>
            <p:cNvPicPr preferRelativeResize="0"/>
            <p:nvPr/>
          </p:nvPicPr>
          <p:blipFill rotWithShape="1">
            <a:blip r:embed="rId8">
              <a:alphaModFix/>
            </a:blip>
            <a:srcRect b="0" l="0" r="0" t="0"/>
            <a:stretch/>
          </p:blipFill>
          <p:spPr>
            <a:xfrm>
              <a:off x="7033320" y="1824198"/>
              <a:ext cx="400202" cy="387803"/>
            </a:xfrm>
            <a:prstGeom prst="rect">
              <a:avLst/>
            </a:prstGeom>
            <a:noFill/>
            <a:ln>
              <a:noFill/>
            </a:ln>
          </p:spPr>
        </p:pic>
      </p:grpSp>
      <p:grpSp>
        <p:nvGrpSpPr>
          <p:cNvPr id="623" name="Shape 623"/>
          <p:cNvGrpSpPr/>
          <p:nvPr/>
        </p:nvGrpSpPr>
        <p:grpSpPr>
          <a:xfrm>
            <a:off x="3534548" y="2419977"/>
            <a:ext cx="4889277" cy="545904"/>
            <a:chOff x="3534548" y="2419977"/>
            <a:chExt cx="4889277" cy="545904"/>
          </a:xfrm>
        </p:grpSpPr>
        <p:sp>
          <p:nvSpPr>
            <p:cNvPr id="624" name="Shape 624"/>
            <p:cNvSpPr/>
            <p:nvPr/>
          </p:nvSpPr>
          <p:spPr>
            <a:xfrm>
              <a:off x="3534548" y="2419977"/>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25" name="Shape 625"/>
            <p:cNvSpPr/>
            <p:nvPr/>
          </p:nvSpPr>
          <p:spPr>
            <a:xfrm>
              <a:off x="5218478" y="2419977"/>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26" name="Shape 626"/>
            <p:cNvSpPr/>
            <p:nvPr/>
          </p:nvSpPr>
          <p:spPr>
            <a:xfrm>
              <a:off x="6902409" y="2419977"/>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27" name="Shape 627"/>
            <p:cNvSpPr txBox="1"/>
            <p:nvPr/>
          </p:nvSpPr>
          <p:spPr>
            <a:xfrm>
              <a:off x="7453849" y="2580921"/>
              <a:ext cx="853267" cy="21437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474747"/>
                  </a:solidFill>
                  <a:latin typeface="Arial"/>
                  <a:ea typeface="Arial"/>
                  <a:cs typeface="Arial"/>
                  <a:sym typeface="Arial"/>
                </a:rPr>
                <a:t>Config Server</a:t>
              </a:r>
            </a:p>
          </p:txBody>
        </p:sp>
        <p:pic>
          <p:nvPicPr>
            <p:cNvPr id="628" name="Shape 628"/>
            <p:cNvPicPr preferRelativeResize="0"/>
            <p:nvPr/>
          </p:nvPicPr>
          <p:blipFill rotWithShape="1">
            <a:blip r:embed="rId9">
              <a:alphaModFix/>
            </a:blip>
            <a:srcRect b="0" l="0" r="0" t="0"/>
            <a:stretch/>
          </p:blipFill>
          <p:spPr>
            <a:xfrm>
              <a:off x="7039084" y="2502389"/>
              <a:ext cx="399456" cy="387082"/>
            </a:xfrm>
            <a:prstGeom prst="rect">
              <a:avLst/>
            </a:prstGeom>
            <a:noFill/>
            <a:ln>
              <a:noFill/>
            </a:ln>
          </p:spPr>
        </p:pic>
        <p:sp>
          <p:nvSpPr>
            <p:cNvPr id="629" name="Shape 629"/>
            <p:cNvSpPr txBox="1"/>
            <p:nvPr/>
          </p:nvSpPr>
          <p:spPr>
            <a:xfrm>
              <a:off x="5789305" y="2535785"/>
              <a:ext cx="574310" cy="311823"/>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474747"/>
                  </a:solidFill>
                  <a:latin typeface="Arial"/>
                  <a:ea typeface="Arial"/>
                  <a:cs typeface="Arial"/>
                  <a:sym typeface="Arial"/>
                </a:rPr>
                <a:t>Service</a:t>
              </a:r>
              <a:br>
                <a:rPr lang="en-US" sz="900">
                  <a:solidFill>
                    <a:srgbClr val="474747"/>
                  </a:solidFill>
                  <a:latin typeface="Arial"/>
                  <a:ea typeface="Arial"/>
                  <a:cs typeface="Arial"/>
                  <a:sym typeface="Arial"/>
                </a:rPr>
              </a:br>
              <a:r>
                <a:rPr lang="en-US" sz="900">
                  <a:solidFill>
                    <a:srgbClr val="474747"/>
                  </a:solidFill>
                  <a:latin typeface="Arial"/>
                  <a:ea typeface="Arial"/>
                  <a:cs typeface="Arial"/>
                  <a:sym typeface="Arial"/>
                </a:rPr>
                <a:t>Directory</a:t>
              </a:r>
            </a:p>
          </p:txBody>
        </p:sp>
        <p:pic>
          <p:nvPicPr>
            <p:cNvPr id="630" name="Shape 630"/>
            <p:cNvPicPr preferRelativeResize="0"/>
            <p:nvPr/>
          </p:nvPicPr>
          <p:blipFill rotWithShape="1">
            <a:blip r:embed="rId10">
              <a:alphaModFix/>
            </a:blip>
            <a:srcRect b="0" l="0" r="0" t="0"/>
            <a:stretch/>
          </p:blipFill>
          <p:spPr>
            <a:xfrm>
              <a:off x="5342086" y="2511415"/>
              <a:ext cx="400551" cy="388139"/>
            </a:xfrm>
            <a:prstGeom prst="rect">
              <a:avLst/>
            </a:prstGeom>
            <a:noFill/>
            <a:ln>
              <a:noFill/>
            </a:ln>
          </p:spPr>
        </p:pic>
        <p:sp>
          <p:nvSpPr>
            <p:cNvPr id="631" name="Shape 631"/>
            <p:cNvSpPr txBox="1"/>
            <p:nvPr/>
          </p:nvSpPr>
          <p:spPr>
            <a:xfrm>
              <a:off x="4033365" y="2580921"/>
              <a:ext cx="914426" cy="21437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474747"/>
                  </a:solidFill>
                  <a:latin typeface="Arial"/>
                  <a:ea typeface="Arial"/>
                  <a:cs typeface="Arial"/>
                  <a:sym typeface="Arial"/>
                </a:rPr>
                <a:t>Circuit Breaker</a:t>
              </a:r>
            </a:p>
          </p:txBody>
        </p:sp>
        <p:pic>
          <p:nvPicPr>
            <p:cNvPr id="632" name="Shape 632"/>
            <p:cNvPicPr preferRelativeResize="0"/>
            <p:nvPr/>
          </p:nvPicPr>
          <p:blipFill rotWithShape="1">
            <a:blip r:embed="rId11">
              <a:alphaModFix/>
            </a:blip>
            <a:srcRect b="0" l="0" r="0" t="0"/>
            <a:stretch/>
          </p:blipFill>
          <p:spPr>
            <a:xfrm>
              <a:off x="3622679" y="2505965"/>
              <a:ext cx="399463" cy="387087"/>
            </a:xfrm>
            <a:prstGeom prst="rect">
              <a:avLst/>
            </a:prstGeom>
            <a:noFill/>
            <a:ln>
              <a:noFill/>
            </a:ln>
          </p:spPr>
        </p:pic>
      </p:grpSp>
      <p:grpSp>
        <p:nvGrpSpPr>
          <p:cNvPr id="633" name="Shape 633"/>
          <p:cNvGrpSpPr/>
          <p:nvPr/>
        </p:nvGrpSpPr>
        <p:grpSpPr>
          <a:xfrm>
            <a:off x="3534548" y="3779889"/>
            <a:ext cx="3205346" cy="545904"/>
            <a:chOff x="3534548" y="3779889"/>
            <a:chExt cx="3205346" cy="545904"/>
          </a:xfrm>
        </p:grpSpPr>
        <p:sp>
          <p:nvSpPr>
            <p:cNvPr id="634" name="Shape 634"/>
            <p:cNvSpPr/>
            <p:nvPr/>
          </p:nvSpPr>
          <p:spPr>
            <a:xfrm>
              <a:off x="3534548" y="3779889"/>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35" name="Shape 635"/>
            <p:cNvSpPr/>
            <p:nvPr/>
          </p:nvSpPr>
          <p:spPr>
            <a:xfrm>
              <a:off x="5218478" y="3779889"/>
              <a:ext cx="1521416" cy="545904"/>
            </a:xfrm>
            <a:prstGeom prst="roundRect">
              <a:avLst>
                <a:gd fmla="val 4391" name="adj"/>
              </a:avLst>
            </a:prstGeom>
            <a:solidFill>
              <a:schemeClr val="lt1"/>
            </a:solidFill>
            <a:ln>
              <a:noFill/>
            </a:ln>
            <a:effectLst>
              <a:outerShdw blurRad="63500" sx="102000" rotWithShape="0" algn="ctr" sy="102000">
                <a:srgbClr val="000000">
                  <a:alpha val="16862"/>
                </a:srgbClr>
              </a:outerShdw>
            </a:effectLst>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pic>
          <p:nvPicPr>
            <p:cNvPr descr="icon_redis_cf@2x.png" id="636" name="Shape 636"/>
            <p:cNvPicPr preferRelativeResize="0"/>
            <p:nvPr/>
          </p:nvPicPr>
          <p:blipFill rotWithShape="1">
            <a:blip r:embed="rId12">
              <a:alphaModFix/>
            </a:blip>
            <a:srcRect b="0" l="0" r="0" t="0"/>
            <a:stretch/>
          </p:blipFill>
          <p:spPr>
            <a:xfrm>
              <a:off x="3622679" y="3861228"/>
              <a:ext cx="400202" cy="387803"/>
            </a:xfrm>
            <a:prstGeom prst="rect">
              <a:avLst/>
            </a:prstGeom>
            <a:noFill/>
            <a:ln>
              <a:noFill/>
            </a:ln>
          </p:spPr>
        </p:pic>
        <p:sp>
          <p:nvSpPr>
            <p:cNvPr id="637" name="Shape 637"/>
            <p:cNvSpPr txBox="1"/>
            <p:nvPr/>
          </p:nvSpPr>
          <p:spPr>
            <a:xfrm>
              <a:off x="4033365" y="3927632"/>
              <a:ext cx="417992" cy="19488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474747"/>
                  </a:solidFill>
                  <a:latin typeface="Arial"/>
                  <a:ea typeface="Arial"/>
                  <a:cs typeface="Arial"/>
                  <a:sym typeface="Arial"/>
                </a:rPr>
                <a:t>Redis</a:t>
              </a:r>
            </a:p>
          </p:txBody>
        </p:sp>
        <p:sp>
          <p:nvSpPr>
            <p:cNvPr id="638" name="Shape 638"/>
            <p:cNvSpPr txBox="1"/>
            <p:nvPr/>
          </p:nvSpPr>
          <p:spPr>
            <a:xfrm>
              <a:off x="5789305" y="3852394"/>
              <a:ext cx="647198" cy="311823"/>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900">
                  <a:solidFill>
                    <a:srgbClr val="474747"/>
                  </a:solidFill>
                  <a:latin typeface="Arial"/>
                  <a:ea typeface="Arial"/>
                  <a:cs typeface="Arial"/>
                  <a:sym typeface="Arial"/>
                </a:rPr>
                <a:t>DataStax</a:t>
              </a:r>
              <a:br>
                <a:rPr lang="en-US" sz="900">
                  <a:solidFill>
                    <a:srgbClr val="474747"/>
                  </a:solidFill>
                  <a:latin typeface="Arial"/>
                  <a:ea typeface="Arial"/>
                  <a:cs typeface="Arial"/>
                  <a:sym typeface="Arial"/>
                </a:rPr>
              </a:br>
              <a:r>
                <a:rPr lang="en-US" sz="900">
                  <a:solidFill>
                    <a:srgbClr val="474747"/>
                  </a:solidFill>
                  <a:latin typeface="Arial"/>
                  <a:ea typeface="Arial"/>
                  <a:cs typeface="Arial"/>
                  <a:sym typeface="Arial"/>
                </a:rPr>
                <a:t>Cassandra</a:t>
              </a:r>
            </a:p>
          </p:txBody>
        </p:sp>
        <p:pic>
          <p:nvPicPr>
            <p:cNvPr descr="icon_datastaxenterprise_cf@2x.png" id="639" name="Shape 639"/>
            <p:cNvPicPr preferRelativeResize="0"/>
            <p:nvPr/>
          </p:nvPicPr>
          <p:blipFill rotWithShape="1">
            <a:blip r:embed="rId13">
              <a:alphaModFix/>
            </a:blip>
            <a:srcRect b="0" l="0" r="0" t="0"/>
            <a:stretch/>
          </p:blipFill>
          <p:spPr>
            <a:xfrm>
              <a:off x="5342086" y="3827055"/>
              <a:ext cx="400202" cy="387803"/>
            </a:xfrm>
            <a:prstGeom prst="rect">
              <a:avLst/>
            </a:prstGeom>
            <a:noFill/>
            <a:ln>
              <a:noFill/>
            </a:ln>
          </p:spPr>
        </p:pic>
      </p:grpSp>
      <p:pic>
        <p:nvPicPr>
          <p:cNvPr id="640" name="Shape 640"/>
          <p:cNvPicPr preferRelativeResize="0"/>
          <p:nvPr/>
        </p:nvPicPr>
        <p:blipFill rotWithShape="1">
          <a:blip r:embed="rId14">
            <a:alphaModFix/>
          </a:blip>
          <a:srcRect b="0" l="0" r="0" t="0"/>
          <a:stretch/>
        </p:blipFill>
        <p:spPr>
          <a:xfrm>
            <a:off x="7949672" y="4019565"/>
            <a:ext cx="182557" cy="47135"/>
          </a:xfrm>
          <a:prstGeom prst="rect">
            <a:avLst/>
          </a:prstGeom>
          <a:noFill/>
          <a:ln>
            <a:noFill/>
          </a:ln>
        </p:spPr>
      </p:pic>
      <p:sp>
        <p:nvSpPr>
          <p:cNvPr id="641" name="Shape 641"/>
          <p:cNvSpPr txBox="1"/>
          <p:nvPr/>
        </p:nvSpPr>
        <p:spPr>
          <a:xfrm>
            <a:off x="7132413" y="3925780"/>
            <a:ext cx="779217" cy="21437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900">
                <a:solidFill>
                  <a:schemeClr val="lt2"/>
                </a:solidFill>
                <a:latin typeface="Arial"/>
                <a:ea typeface="Arial"/>
                <a:cs typeface="Arial"/>
                <a:sym typeface="Arial"/>
              </a:rPr>
              <a:t>AND MORE</a:t>
            </a:r>
          </a:p>
        </p:txBody>
      </p:sp>
      <p:sp>
        <p:nvSpPr>
          <p:cNvPr id="642" name="Shape 642"/>
          <p:cNvSpPr txBox="1"/>
          <p:nvPr/>
        </p:nvSpPr>
        <p:spPr>
          <a:xfrm>
            <a:off x="5113627" y="1230320"/>
            <a:ext cx="1533111" cy="2616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100">
                <a:solidFill>
                  <a:srgbClr val="7F7F7F"/>
                </a:solidFill>
                <a:latin typeface="Arial"/>
                <a:ea typeface="Arial"/>
                <a:cs typeface="Arial"/>
                <a:sym typeface="Arial"/>
              </a:rPr>
              <a:t>Services Marketplace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grpSp>
        <p:nvGrpSpPr>
          <p:cNvPr id="648" name="Shape 648"/>
          <p:cNvGrpSpPr/>
          <p:nvPr/>
        </p:nvGrpSpPr>
        <p:grpSpPr>
          <a:xfrm>
            <a:off x="1265420" y="553742"/>
            <a:ext cx="3166342" cy="2188312"/>
            <a:chOff x="1265420" y="574736"/>
            <a:chExt cx="3166342" cy="2188312"/>
          </a:xfrm>
        </p:grpSpPr>
        <p:pic>
          <p:nvPicPr>
            <p:cNvPr id="649" name="Shape 649"/>
            <p:cNvPicPr preferRelativeResize="0"/>
            <p:nvPr/>
          </p:nvPicPr>
          <p:blipFill rotWithShape="1">
            <a:blip r:embed="rId3">
              <a:alphaModFix/>
            </a:blip>
            <a:srcRect b="0" l="0" r="0" t="0"/>
            <a:stretch/>
          </p:blipFill>
          <p:spPr>
            <a:xfrm>
              <a:off x="1265420" y="574736"/>
              <a:ext cx="3166342" cy="2188312"/>
            </a:xfrm>
            <a:prstGeom prst="rect">
              <a:avLst/>
            </a:prstGeom>
            <a:noFill/>
            <a:ln>
              <a:noFill/>
            </a:ln>
          </p:spPr>
        </p:pic>
        <p:sp>
          <p:nvSpPr>
            <p:cNvPr id="650" name="Shape 650"/>
            <p:cNvSpPr txBox="1"/>
            <p:nvPr/>
          </p:nvSpPr>
          <p:spPr>
            <a:xfrm>
              <a:off x="1400306" y="737755"/>
              <a:ext cx="997013"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Multiple</a:t>
              </a:r>
            </a:p>
            <a:p>
              <a:pPr indent="0" lvl="0" marL="0" marR="0" rtl="0" algn="l">
                <a:spcBef>
                  <a:spcPts val="0"/>
                </a:spcBef>
                <a:buSzPct val="25000"/>
                <a:buNone/>
              </a:pPr>
              <a:r>
                <a:rPr b="1" lang="en-US" sz="1200">
                  <a:solidFill>
                    <a:srgbClr val="008774"/>
                  </a:solidFill>
                  <a:latin typeface="Arial"/>
                  <a:ea typeface="Arial"/>
                  <a:cs typeface="Arial"/>
                  <a:sym typeface="Arial"/>
                </a:rPr>
                <a:t>Languages</a:t>
              </a:r>
            </a:p>
          </p:txBody>
        </p:sp>
        <p:sp>
          <p:nvSpPr>
            <p:cNvPr id="651" name="Shape 651"/>
            <p:cNvSpPr txBox="1"/>
            <p:nvPr/>
          </p:nvSpPr>
          <p:spPr>
            <a:xfrm>
              <a:off x="1400306" y="1441939"/>
              <a:ext cx="1211239"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Microservices</a:t>
              </a:r>
            </a:p>
            <a:p>
              <a:pPr indent="0" lvl="0" marL="0" marR="0" rtl="0" algn="l">
                <a:spcBef>
                  <a:spcPts val="0"/>
                </a:spcBef>
                <a:buSzPct val="25000"/>
                <a:buNone/>
              </a:pPr>
              <a:r>
                <a:rPr b="1" lang="en-US" sz="1200">
                  <a:solidFill>
                    <a:srgbClr val="008774"/>
                  </a:solidFill>
                  <a:latin typeface="Arial"/>
                  <a:ea typeface="Arial"/>
                  <a:cs typeface="Arial"/>
                  <a:sym typeface="Arial"/>
                </a:rPr>
                <a:t>Support</a:t>
              </a:r>
            </a:p>
          </p:txBody>
        </p:sp>
        <p:sp>
          <p:nvSpPr>
            <p:cNvPr id="652" name="Shape 652"/>
            <p:cNvSpPr txBox="1"/>
            <p:nvPr/>
          </p:nvSpPr>
          <p:spPr>
            <a:xfrm>
              <a:off x="1400306" y="2116246"/>
              <a:ext cx="1074257"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Services</a:t>
              </a:r>
            </a:p>
            <a:p>
              <a:pPr indent="0" lvl="0" marL="0" marR="0" rtl="0" algn="l">
                <a:spcBef>
                  <a:spcPts val="0"/>
                </a:spcBef>
                <a:buSzPct val="25000"/>
                <a:buNone/>
              </a:pPr>
              <a:r>
                <a:rPr b="1" lang="en-US" sz="1200">
                  <a:solidFill>
                    <a:srgbClr val="008774"/>
                  </a:solidFill>
                  <a:latin typeface="Arial"/>
                  <a:ea typeface="Arial"/>
                  <a:cs typeface="Arial"/>
                  <a:sym typeface="Arial"/>
                </a:rPr>
                <a:t>Marketplace</a:t>
              </a:r>
            </a:p>
          </p:txBody>
        </p:sp>
        <p:pic>
          <p:nvPicPr>
            <p:cNvPr id="653" name="Shape 653"/>
            <p:cNvPicPr preferRelativeResize="0"/>
            <p:nvPr/>
          </p:nvPicPr>
          <p:blipFill rotWithShape="1">
            <a:blip r:embed="rId4">
              <a:alphaModFix/>
            </a:blip>
            <a:srcRect b="0" l="0" r="0" t="0"/>
            <a:stretch/>
          </p:blipFill>
          <p:spPr>
            <a:xfrm>
              <a:off x="3480758" y="1469415"/>
              <a:ext cx="639214" cy="432586"/>
            </a:xfrm>
            <a:prstGeom prst="rect">
              <a:avLst/>
            </a:prstGeom>
            <a:noFill/>
            <a:ln>
              <a:noFill/>
            </a:ln>
          </p:spPr>
        </p:pic>
        <p:pic>
          <p:nvPicPr>
            <p:cNvPr id="654" name="Shape 654"/>
            <p:cNvPicPr preferRelativeResize="0"/>
            <p:nvPr/>
          </p:nvPicPr>
          <p:blipFill rotWithShape="1">
            <a:blip r:embed="rId5">
              <a:alphaModFix/>
            </a:blip>
            <a:srcRect b="0" l="0" r="0" t="0"/>
            <a:stretch/>
          </p:blipFill>
          <p:spPr>
            <a:xfrm>
              <a:off x="2746827" y="1453012"/>
              <a:ext cx="582242" cy="445554"/>
            </a:xfrm>
            <a:prstGeom prst="rect">
              <a:avLst/>
            </a:prstGeom>
            <a:noFill/>
            <a:ln>
              <a:noFill/>
            </a:ln>
          </p:spPr>
        </p:pic>
        <p:pic>
          <p:nvPicPr>
            <p:cNvPr descr="Java_logo.png" id="655" name="Shape 655"/>
            <p:cNvPicPr preferRelativeResize="0"/>
            <p:nvPr/>
          </p:nvPicPr>
          <p:blipFill rotWithShape="1">
            <a:blip r:embed="rId6">
              <a:alphaModFix/>
            </a:blip>
            <a:srcRect b="0" l="0" r="0" t="0"/>
            <a:stretch/>
          </p:blipFill>
          <p:spPr>
            <a:xfrm>
              <a:off x="2347514" y="693749"/>
              <a:ext cx="518799" cy="518799"/>
            </a:xfrm>
            <a:prstGeom prst="rect">
              <a:avLst/>
            </a:prstGeom>
            <a:noFill/>
            <a:ln>
              <a:noFill/>
            </a:ln>
          </p:spPr>
        </p:pic>
        <p:pic>
          <p:nvPicPr>
            <p:cNvPr descr="microsoft_.net_.gif" id="656" name="Shape 656"/>
            <p:cNvPicPr preferRelativeResize="0"/>
            <p:nvPr/>
          </p:nvPicPr>
          <p:blipFill rotWithShape="1">
            <a:blip r:embed="rId7">
              <a:alphaModFix/>
            </a:blip>
            <a:srcRect b="0" l="0" r="0" t="0"/>
            <a:stretch/>
          </p:blipFill>
          <p:spPr>
            <a:xfrm>
              <a:off x="2925171" y="787547"/>
              <a:ext cx="377555" cy="377555"/>
            </a:xfrm>
            <a:prstGeom prst="rect">
              <a:avLst/>
            </a:prstGeom>
            <a:noFill/>
            <a:ln>
              <a:noFill/>
            </a:ln>
          </p:spPr>
        </p:pic>
        <p:pic>
          <p:nvPicPr>
            <p:cNvPr descr="nodejs.png" id="657" name="Shape 657"/>
            <p:cNvPicPr preferRelativeResize="0"/>
            <p:nvPr/>
          </p:nvPicPr>
          <p:blipFill rotWithShape="1">
            <a:blip r:embed="rId8">
              <a:alphaModFix/>
            </a:blip>
            <a:srcRect b="0" l="0" r="0" t="0"/>
            <a:stretch/>
          </p:blipFill>
          <p:spPr>
            <a:xfrm>
              <a:off x="3456422" y="797849"/>
              <a:ext cx="389441" cy="389441"/>
            </a:xfrm>
            <a:prstGeom prst="rect">
              <a:avLst/>
            </a:prstGeom>
            <a:noFill/>
            <a:ln>
              <a:noFill/>
            </a:ln>
          </p:spPr>
        </p:pic>
        <p:pic>
          <p:nvPicPr>
            <p:cNvPr id="658" name="Shape 658"/>
            <p:cNvPicPr preferRelativeResize="0"/>
            <p:nvPr/>
          </p:nvPicPr>
          <p:blipFill rotWithShape="1">
            <a:blip r:embed="rId9">
              <a:alphaModFix/>
            </a:blip>
            <a:srcRect b="0" l="0" r="0" t="0"/>
            <a:stretch/>
          </p:blipFill>
          <p:spPr>
            <a:xfrm>
              <a:off x="4020470" y="967687"/>
              <a:ext cx="187477" cy="50678"/>
            </a:xfrm>
            <a:prstGeom prst="rect">
              <a:avLst/>
            </a:prstGeom>
            <a:noFill/>
            <a:ln>
              <a:noFill/>
            </a:ln>
          </p:spPr>
        </p:pic>
        <p:sp>
          <p:nvSpPr>
            <p:cNvPr id="659" name="Shape 659"/>
            <p:cNvSpPr/>
            <p:nvPr/>
          </p:nvSpPr>
          <p:spPr>
            <a:xfrm>
              <a:off x="2481824" y="2137519"/>
              <a:ext cx="425786" cy="425786"/>
            </a:xfrm>
            <a:prstGeom prst="ellipse">
              <a:avLst/>
            </a:prstGeom>
            <a:solidFill>
              <a:srgbClr val="D3EAE6"/>
            </a:solidFill>
            <a:ln cap="flat" cmpd="sng" w="12700">
              <a:solidFill>
                <a:srgbClr val="58C6B8"/>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chemeClr val="accent1"/>
                  </a:solidFill>
                  <a:latin typeface="Arial"/>
                  <a:ea typeface="Arial"/>
                  <a:cs typeface="Arial"/>
                  <a:sym typeface="Arial"/>
                </a:rPr>
                <a:t>Native</a:t>
              </a:r>
            </a:p>
          </p:txBody>
        </p:sp>
        <p:sp>
          <p:nvSpPr>
            <p:cNvPr id="660" name="Shape 660"/>
            <p:cNvSpPr/>
            <p:nvPr/>
          </p:nvSpPr>
          <p:spPr>
            <a:xfrm>
              <a:off x="3067369" y="2127022"/>
              <a:ext cx="425786" cy="425786"/>
            </a:xfrm>
            <a:prstGeom prst="ellipse">
              <a:avLst/>
            </a:prstGeom>
            <a:solidFill>
              <a:srgbClr val="E0E0E0"/>
            </a:solidFill>
            <a:ln cap="flat" cmpd="sng" w="12700">
              <a:solidFill>
                <a:srgbClr val="BFBFBF"/>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rgbClr val="909090"/>
                  </a:solidFill>
                  <a:latin typeface="Arial"/>
                  <a:ea typeface="Arial"/>
                  <a:cs typeface="Arial"/>
                  <a:sym typeface="Arial"/>
                </a:rPr>
                <a:t>User</a:t>
              </a:r>
              <a:br>
                <a:rPr b="1" lang="en-US" sz="700">
                  <a:solidFill>
                    <a:srgbClr val="909090"/>
                  </a:solidFill>
                  <a:latin typeface="Arial"/>
                  <a:ea typeface="Arial"/>
                  <a:cs typeface="Arial"/>
                  <a:sym typeface="Arial"/>
                </a:rPr>
              </a:br>
              <a:r>
                <a:rPr b="1" lang="en-US" sz="700">
                  <a:solidFill>
                    <a:srgbClr val="909090"/>
                  </a:solidFill>
                  <a:latin typeface="Arial"/>
                  <a:ea typeface="Arial"/>
                  <a:cs typeface="Arial"/>
                  <a:sym typeface="Arial"/>
                </a:rPr>
                <a:t>Provided</a:t>
              </a:r>
            </a:p>
          </p:txBody>
        </p:sp>
        <p:sp>
          <p:nvSpPr>
            <p:cNvPr id="661" name="Shape 661"/>
            <p:cNvSpPr/>
            <p:nvPr/>
          </p:nvSpPr>
          <p:spPr>
            <a:xfrm>
              <a:off x="3654341" y="2137519"/>
              <a:ext cx="425786" cy="425786"/>
            </a:xfrm>
            <a:prstGeom prst="ellipse">
              <a:avLst/>
            </a:prstGeom>
            <a:solidFill>
              <a:srgbClr val="D9D9E5"/>
            </a:solidFill>
            <a:ln cap="flat" cmpd="sng" w="12700">
              <a:solidFill>
                <a:srgbClr val="8893B4"/>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rgbClr val="7F7F7F"/>
                  </a:solidFill>
                  <a:latin typeface="Arial"/>
                  <a:ea typeface="Arial"/>
                  <a:cs typeface="Arial"/>
                  <a:sym typeface="Arial"/>
                </a:rPr>
                <a:t>Partner</a:t>
              </a:r>
            </a:p>
          </p:txBody>
        </p:sp>
      </p:grpSp>
      <p:sp>
        <p:nvSpPr>
          <p:cNvPr id="662" name="Shape 662"/>
          <p:cNvSpPr txBox="1"/>
          <p:nvPr/>
        </p:nvSpPr>
        <p:spPr>
          <a:xfrm>
            <a:off x="2208782" y="256804"/>
            <a:ext cx="1356035"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DEVELOPMENT</a:t>
            </a:r>
          </a:p>
        </p:txBody>
      </p:sp>
      <p:sp>
        <p:nvSpPr>
          <p:cNvPr id="663" name="Shape 663"/>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664" name="Shape 664"/>
          <p:cNvSpPr txBox="1"/>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665" name="Shape 665"/>
          <p:cNvGrpSpPr/>
          <p:nvPr/>
        </p:nvGrpSpPr>
        <p:grpSpPr>
          <a:xfrm>
            <a:off x="1265420" y="3046398"/>
            <a:ext cx="6482662" cy="1422044"/>
            <a:chOff x="1265420" y="3046398"/>
            <a:chExt cx="6482662" cy="1422044"/>
          </a:xfrm>
        </p:grpSpPr>
        <p:pic>
          <p:nvPicPr>
            <p:cNvPr id="666" name="Shape 666"/>
            <p:cNvPicPr preferRelativeResize="0"/>
            <p:nvPr/>
          </p:nvPicPr>
          <p:blipFill rotWithShape="1">
            <a:blip r:embed="rId10">
              <a:alphaModFix/>
            </a:blip>
            <a:srcRect b="0" l="0" r="0" t="0"/>
            <a:stretch/>
          </p:blipFill>
          <p:spPr>
            <a:xfrm>
              <a:off x="1265420" y="3046398"/>
              <a:ext cx="6482662" cy="1422044"/>
            </a:xfrm>
            <a:prstGeom prst="rect">
              <a:avLst/>
            </a:prstGeom>
            <a:noFill/>
            <a:ln>
              <a:noFill/>
            </a:ln>
          </p:spPr>
        </p:pic>
        <p:pic>
          <p:nvPicPr>
            <p:cNvPr descr="imgres.jpg" id="667" name="Shape 667"/>
            <p:cNvPicPr preferRelativeResize="0"/>
            <p:nvPr/>
          </p:nvPicPr>
          <p:blipFill rotWithShape="1">
            <a:blip r:embed="rId11">
              <a:alphaModFix/>
            </a:blip>
            <a:srcRect b="0" l="0" r="0" t="0"/>
            <a:stretch/>
          </p:blipFill>
          <p:spPr>
            <a:xfrm>
              <a:off x="3170075" y="3247107"/>
              <a:ext cx="293821" cy="347765"/>
            </a:xfrm>
            <a:prstGeom prst="rect">
              <a:avLst/>
            </a:prstGeom>
            <a:noFill/>
            <a:ln>
              <a:noFill/>
            </a:ln>
          </p:spPr>
        </p:pic>
        <p:sp>
          <p:nvSpPr>
            <p:cNvPr id="668" name="Shape 668"/>
            <p:cNvSpPr txBox="1"/>
            <p:nvPr/>
          </p:nvSpPr>
          <p:spPr>
            <a:xfrm>
              <a:off x="1426305" y="3159415"/>
              <a:ext cx="911427"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Operating </a:t>
              </a:r>
            </a:p>
            <a:p>
              <a:pPr indent="0" lvl="0" marL="0" marR="0" rtl="0" algn="l">
                <a:spcBef>
                  <a:spcPts val="0"/>
                </a:spcBef>
                <a:buSzPct val="25000"/>
                <a:buNone/>
              </a:pPr>
              <a:r>
                <a:rPr b="1" lang="en-US" sz="1200">
                  <a:solidFill>
                    <a:srgbClr val="008774"/>
                  </a:solidFill>
                  <a:latin typeface="Arial"/>
                  <a:ea typeface="Arial"/>
                  <a:cs typeface="Arial"/>
                  <a:sym typeface="Arial"/>
                </a:rPr>
                <a:t>System</a:t>
              </a:r>
            </a:p>
          </p:txBody>
        </p:sp>
        <p:sp>
          <p:nvSpPr>
            <p:cNvPr id="669" name="Shape 669"/>
            <p:cNvSpPr txBox="1"/>
            <p:nvPr/>
          </p:nvSpPr>
          <p:spPr>
            <a:xfrm>
              <a:off x="3564817" y="3916735"/>
              <a:ext cx="1035710"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Cloud API</a:t>
              </a:r>
            </a:p>
          </p:txBody>
        </p:sp>
        <p:sp>
          <p:nvSpPr>
            <p:cNvPr id="670" name="Shape 670"/>
            <p:cNvSpPr txBox="1"/>
            <p:nvPr/>
          </p:nvSpPr>
          <p:spPr>
            <a:xfrm>
              <a:off x="4197640" y="3264385"/>
              <a:ext cx="2249684"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Container Orchestration</a:t>
              </a:r>
            </a:p>
          </p:txBody>
        </p:sp>
        <p:pic>
          <p:nvPicPr>
            <p:cNvPr id="671" name="Shape 671"/>
            <p:cNvPicPr preferRelativeResize="0"/>
            <p:nvPr/>
          </p:nvPicPr>
          <p:blipFill rotWithShape="1">
            <a:blip r:embed="rId12">
              <a:alphaModFix/>
            </a:blip>
            <a:srcRect b="0" l="0" r="0" t="0"/>
            <a:stretch/>
          </p:blipFill>
          <p:spPr>
            <a:xfrm>
              <a:off x="4730136" y="3886190"/>
              <a:ext cx="592622" cy="354592"/>
            </a:xfrm>
            <a:prstGeom prst="rect">
              <a:avLst/>
            </a:prstGeom>
            <a:noFill/>
            <a:ln>
              <a:noFill/>
            </a:ln>
          </p:spPr>
        </p:pic>
        <p:pic>
          <p:nvPicPr>
            <p:cNvPr id="672" name="Shape 672"/>
            <p:cNvPicPr preferRelativeResize="0"/>
            <p:nvPr/>
          </p:nvPicPr>
          <p:blipFill rotWithShape="1">
            <a:blip r:embed="rId13">
              <a:alphaModFix/>
            </a:blip>
            <a:srcRect b="0" l="0" r="0" t="0"/>
            <a:stretch/>
          </p:blipFill>
          <p:spPr>
            <a:xfrm>
              <a:off x="6447324" y="3152533"/>
              <a:ext cx="442855" cy="466955"/>
            </a:xfrm>
            <a:prstGeom prst="rect">
              <a:avLst/>
            </a:prstGeom>
            <a:noFill/>
            <a:ln>
              <a:noFill/>
            </a:ln>
          </p:spPr>
        </p:pic>
      </p:grpSp>
      <p:pic>
        <p:nvPicPr>
          <p:cNvPr id="673" name="Shape 673"/>
          <p:cNvPicPr preferRelativeResize="0"/>
          <p:nvPr/>
        </p:nvPicPr>
        <p:blipFill rotWithShape="1">
          <a:blip r:embed="rId14">
            <a:alphaModFix/>
          </a:blip>
          <a:srcRect b="0" l="0" r="0" t="0"/>
          <a:stretch/>
        </p:blipFill>
        <p:spPr>
          <a:xfrm>
            <a:off x="2000460" y="4416964"/>
            <a:ext cx="4873112" cy="456347"/>
          </a:xfrm>
          <a:prstGeom prst="rect">
            <a:avLst/>
          </a:prstGeom>
          <a:noFill/>
          <a:ln>
            <a:noFill/>
          </a:ln>
        </p:spPr>
      </p:pic>
      <p:pic>
        <p:nvPicPr>
          <p:cNvPr id="674" name="Shape 674"/>
          <p:cNvPicPr preferRelativeResize="0"/>
          <p:nvPr/>
        </p:nvPicPr>
        <p:blipFill rotWithShape="1">
          <a:blip r:embed="rId15">
            <a:alphaModFix/>
          </a:blip>
          <a:srcRect b="0" l="0" r="0" t="0"/>
          <a:stretch/>
        </p:blipFill>
        <p:spPr>
          <a:xfrm>
            <a:off x="240966" y="217325"/>
            <a:ext cx="977509" cy="4294537"/>
          </a:xfrm>
          <a:prstGeom prst="rect">
            <a:avLst/>
          </a:prstGeom>
          <a:noFill/>
          <a:ln>
            <a:noFill/>
          </a:ln>
        </p:spPr>
      </p:pic>
      <p:pic>
        <p:nvPicPr>
          <p:cNvPr id="675" name="Shape 675"/>
          <p:cNvPicPr preferRelativeResize="0"/>
          <p:nvPr/>
        </p:nvPicPr>
        <p:blipFill rotWithShape="1">
          <a:blip r:embed="rId16">
            <a:alphaModFix/>
          </a:blip>
          <a:srcRect b="0" l="0" r="0" t="0"/>
          <a:stretch/>
        </p:blipFill>
        <p:spPr>
          <a:xfrm>
            <a:off x="2730609" y="3282254"/>
            <a:ext cx="336550" cy="297341"/>
          </a:xfrm>
          <a:prstGeom prst="rect">
            <a:avLst/>
          </a:prstGeom>
          <a:noFill/>
          <a:ln>
            <a:noFill/>
          </a:ln>
        </p:spPr>
      </p:pic>
      <p:sp>
        <p:nvSpPr>
          <p:cNvPr id="676" name="Shape 676"/>
          <p:cNvSpPr/>
          <p:nvPr/>
        </p:nvSpPr>
        <p:spPr>
          <a:xfrm>
            <a:off x="1218866" y="217325"/>
            <a:ext cx="7255498" cy="4656839"/>
          </a:xfrm>
          <a:prstGeom prst="rect">
            <a:avLst/>
          </a:prstGeom>
          <a:solidFill>
            <a:schemeClr val="lt1">
              <a:alpha val="82745"/>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grpSp>
        <p:nvGrpSpPr>
          <p:cNvPr id="677" name="Shape 677"/>
          <p:cNvGrpSpPr/>
          <p:nvPr/>
        </p:nvGrpSpPr>
        <p:grpSpPr>
          <a:xfrm>
            <a:off x="4656320" y="277798"/>
            <a:ext cx="3198195" cy="2485250"/>
            <a:chOff x="4656320" y="277798"/>
            <a:chExt cx="3198195" cy="2485250"/>
          </a:xfrm>
        </p:grpSpPr>
        <p:pic>
          <p:nvPicPr>
            <p:cNvPr id="678" name="Shape 678"/>
            <p:cNvPicPr preferRelativeResize="0"/>
            <p:nvPr/>
          </p:nvPicPr>
          <p:blipFill rotWithShape="1">
            <a:blip r:embed="rId3">
              <a:alphaModFix/>
            </a:blip>
            <a:srcRect b="0" l="0" r="0" t="0"/>
            <a:stretch/>
          </p:blipFill>
          <p:spPr>
            <a:xfrm>
              <a:off x="4656320" y="574736"/>
              <a:ext cx="3166342" cy="2188312"/>
            </a:xfrm>
            <a:prstGeom prst="rect">
              <a:avLst/>
            </a:prstGeom>
            <a:noFill/>
            <a:ln>
              <a:noFill/>
            </a:ln>
          </p:spPr>
        </p:pic>
        <p:sp>
          <p:nvSpPr>
            <p:cNvPr id="679" name="Shape 679"/>
            <p:cNvSpPr txBox="1"/>
            <p:nvPr/>
          </p:nvSpPr>
          <p:spPr>
            <a:xfrm>
              <a:off x="4778413" y="779743"/>
              <a:ext cx="1420105"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App Deployment</a:t>
              </a:r>
            </a:p>
            <a:p>
              <a:pPr indent="0" lvl="0" marL="0" marR="0" rtl="0" algn="l">
                <a:spcBef>
                  <a:spcPts val="0"/>
                </a:spcBef>
                <a:buSzPct val="25000"/>
                <a:buNone/>
              </a:pPr>
              <a:r>
                <a:rPr b="1" lang="en-US" sz="1200">
                  <a:solidFill>
                    <a:srgbClr val="008774"/>
                  </a:solidFill>
                  <a:latin typeface="Arial"/>
                  <a:ea typeface="Arial"/>
                  <a:cs typeface="Arial"/>
                  <a:sym typeface="Arial"/>
                </a:rPr>
                <a:t>&amp; Management</a:t>
              </a:r>
            </a:p>
          </p:txBody>
        </p:sp>
        <p:sp>
          <p:nvSpPr>
            <p:cNvPr id="680" name="Shape 680"/>
            <p:cNvSpPr txBox="1"/>
            <p:nvPr/>
          </p:nvSpPr>
          <p:spPr>
            <a:xfrm>
              <a:off x="4778413" y="1510992"/>
              <a:ext cx="1004276"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Availability</a:t>
              </a:r>
            </a:p>
          </p:txBody>
        </p:sp>
        <p:sp>
          <p:nvSpPr>
            <p:cNvPr id="681" name="Shape 681"/>
            <p:cNvSpPr txBox="1"/>
            <p:nvPr/>
          </p:nvSpPr>
          <p:spPr>
            <a:xfrm>
              <a:off x="4778413" y="2147737"/>
              <a:ext cx="1283274"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Visibility &amp;</a:t>
              </a:r>
            </a:p>
            <a:p>
              <a:pPr indent="0" lvl="0" marL="0" marR="0" rtl="0" algn="l">
                <a:spcBef>
                  <a:spcPts val="0"/>
                </a:spcBef>
                <a:buSzPct val="25000"/>
                <a:buNone/>
              </a:pPr>
              <a:r>
                <a:rPr b="1" lang="en-US" sz="1200">
                  <a:solidFill>
                    <a:srgbClr val="008774"/>
                  </a:solidFill>
                  <a:latin typeface="Arial"/>
                  <a:ea typeface="Arial"/>
                  <a:cs typeface="Arial"/>
                  <a:sym typeface="Arial"/>
                </a:rPr>
                <a:t>Administration</a:t>
              </a:r>
            </a:p>
          </p:txBody>
        </p:sp>
        <p:sp>
          <p:nvSpPr>
            <p:cNvPr id="682" name="Shape 682"/>
            <p:cNvSpPr txBox="1"/>
            <p:nvPr/>
          </p:nvSpPr>
          <p:spPr>
            <a:xfrm>
              <a:off x="6791949" y="806647"/>
              <a:ext cx="943062" cy="4001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CI/CD Tools,</a:t>
              </a:r>
            </a:p>
            <a:p>
              <a:pPr indent="0" lvl="0" marL="0" marR="0" rtl="0" algn="l">
                <a:spcBef>
                  <a:spcPts val="0"/>
                </a:spcBef>
                <a:buSzPct val="25000"/>
                <a:buNone/>
              </a:pPr>
              <a:r>
                <a:rPr b="1" lang="en-US" sz="1000">
                  <a:solidFill>
                    <a:srgbClr val="868686"/>
                  </a:solidFill>
                  <a:latin typeface="Arial"/>
                  <a:ea typeface="Arial"/>
                  <a:cs typeface="Arial"/>
                  <a:sym typeface="Arial"/>
                </a:rPr>
                <a:t>ID, Security</a:t>
              </a:r>
            </a:p>
          </p:txBody>
        </p:sp>
        <p:sp>
          <p:nvSpPr>
            <p:cNvPr id="683" name="Shape 683"/>
            <p:cNvSpPr txBox="1"/>
            <p:nvPr/>
          </p:nvSpPr>
          <p:spPr>
            <a:xfrm>
              <a:off x="6791949" y="1356042"/>
              <a:ext cx="908019" cy="55399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Health, Metrics,</a:t>
              </a:r>
            </a:p>
            <a:p>
              <a:pPr indent="0" lvl="0" marL="0" marR="0" rtl="0" algn="l">
                <a:spcBef>
                  <a:spcPts val="0"/>
                </a:spcBef>
                <a:buSzPct val="25000"/>
                <a:buNone/>
              </a:pPr>
              <a:r>
                <a:rPr b="1" lang="en-US" sz="1000">
                  <a:solidFill>
                    <a:srgbClr val="868686"/>
                  </a:solidFill>
                  <a:latin typeface="Arial"/>
                  <a:ea typeface="Arial"/>
                  <a:cs typeface="Arial"/>
                  <a:sym typeface="Arial"/>
                </a:rPr>
                <a:t>Patching</a:t>
              </a:r>
            </a:p>
          </p:txBody>
        </p:sp>
        <p:sp>
          <p:nvSpPr>
            <p:cNvPr id="684" name="Shape 684"/>
            <p:cNvSpPr txBox="1"/>
            <p:nvPr/>
          </p:nvSpPr>
          <p:spPr>
            <a:xfrm>
              <a:off x="6791949" y="2061679"/>
              <a:ext cx="1062566" cy="55399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Apps &amp; Platform</a:t>
              </a:r>
            </a:p>
            <a:p>
              <a:pPr indent="0" lvl="0" marL="0" marR="0" rtl="0" algn="l">
                <a:spcBef>
                  <a:spcPts val="0"/>
                </a:spcBef>
                <a:buSzPct val="25000"/>
                <a:buNone/>
              </a:pPr>
              <a:r>
                <a:rPr b="1" lang="en-US" sz="1000">
                  <a:solidFill>
                    <a:srgbClr val="868686"/>
                  </a:solidFill>
                  <a:latin typeface="Arial"/>
                  <a:ea typeface="Arial"/>
                  <a:cs typeface="Arial"/>
                  <a:sym typeface="Arial"/>
                </a:rPr>
                <a:t>Dashboards</a:t>
              </a:r>
            </a:p>
          </p:txBody>
        </p:sp>
        <p:pic>
          <p:nvPicPr>
            <p:cNvPr id="685" name="Shape 685"/>
            <p:cNvPicPr preferRelativeResize="0"/>
            <p:nvPr/>
          </p:nvPicPr>
          <p:blipFill rotWithShape="1">
            <a:blip r:embed="rId17">
              <a:alphaModFix/>
            </a:blip>
            <a:srcRect b="0" l="0" r="0" t="0"/>
            <a:stretch/>
          </p:blipFill>
          <p:spPr>
            <a:xfrm>
              <a:off x="6211960" y="2153433"/>
              <a:ext cx="540989" cy="392745"/>
            </a:xfrm>
            <a:prstGeom prst="rect">
              <a:avLst/>
            </a:prstGeom>
            <a:noFill/>
            <a:ln>
              <a:noFill/>
            </a:ln>
          </p:spPr>
        </p:pic>
        <p:pic>
          <p:nvPicPr>
            <p:cNvPr id="686" name="Shape 686"/>
            <p:cNvPicPr preferRelativeResize="0"/>
            <p:nvPr/>
          </p:nvPicPr>
          <p:blipFill rotWithShape="1">
            <a:blip r:embed="rId18">
              <a:alphaModFix/>
            </a:blip>
            <a:srcRect b="0" l="0" r="0" t="0"/>
            <a:stretch/>
          </p:blipFill>
          <p:spPr>
            <a:xfrm>
              <a:off x="6211960" y="1451684"/>
              <a:ext cx="540989" cy="392745"/>
            </a:xfrm>
            <a:prstGeom prst="rect">
              <a:avLst/>
            </a:prstGeom>
            <a:noFill/>
            <a:ln>
              <a:noFill/>
            </a:ln>
          </p:spPr>
        </p:pic>
        <p:pic>
          <p:nvPicPr>
            <p:cNvPr id="687" name="Shape 687"/>
            <p:cNvPicPr preferRelativeResize="0"/>
            <p:nvPr/>
          </p:nvPicPr>
          <p:blipFill rotWithShape="1">
            <a:blip r:embed="rId19">
              <a:alphaModFix/>
            </a:blip>
            <a:srcRect b="0" l="0" r="0" t="0"/>
            <a:stretch/>
          </p:blipFill>
          <p:spPr>
            <a:xfrm>
              <a:off x="6211960" y="782322"/>
              <a:ext cx="540989" cy="392745"/>
            </a:xfrm>
            <a:prstGeom prst="rect">
              <a:avLst/>
            </a:prstGeom>
            <a:noFill/>
            <a:ln>
              <a:noFill/>
            </a:ln>
          </p:spPr>
        </p:pic>
        <p:sp>
          <p:nvSpPr>
            <p:cNvPr id="688" name="Shape 688"/>
            <p:cNvSpPr txBox="1"/>
            <p:nvPr/>
          </p:nvSpPr>
          <p:spPr>
            <a:xfrm>
              <a:off x="5599218" y="277798"/>
              <a:ext cx="1182235"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OPERATIONS</a:t>
              </a:r>
            </a:p>
          </p:txBody>
        </p:sp>
      </p:grpSp>
      <p:sp>
        <p:nvSpPr>
          <p:cNvPr id="689" name="Shape 689"/>
          <p:cNvSpPr/>
          <p:nvPr/>
        </p:nvSpPr>
        <p:spPr>
          <a:xfrm>
            <a:off x="4650980" y="559800"/>
            <a:ext cx="3200967" cy="2218848"/>
          </a:xfrm>
          <a:prstGeom prst="roundRect">
            <a:avLst>
              <a:gd fmla="val 5638" name="adj"/>
            </a:avLst>
          </a:prstGeom>
          <a:noFill/>
          <a:ln cap="flat" cmpd="sng" w="381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Shape 695"/>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18674"/>
              </a:buClr>
              <a:buSzPct val="25000"/>
              <a:buFont typeface="Arial"/>
              <a:buNone/>
            </a:pPr>
            <a:r>
              <a:rPr b="1" lang="en-US" sz="2800">
                <a:solidFill>
                  <a:srgbClr val="018674"/>
                </a:solidFill>
                <a:latin typeface="Arial"/>
                <a:ea typeface="Arial"/>
                <a:cs typeface="Arial"/>
                <a:sym typeface="Arial"/>
              </a:rPr>
              <a:t>Comprehensive application lifecycle management</a:t>
            </a:r>
            <a:br>
              <a:rPr b="1" lang="en-US" sz="2800">
                <a:solidFill>
                  <a:srgbClr val="018674"/>
                </a:solidFill>
                <a:latin typeface="Arial"/>
                <a:ea typeface="Arial"/>
                <a:cs typeface="Arial"/>
                <a:sym typeface="Arial"/>
              </a:rPr>
            </a:br>
          </a:p>
        </p:txBody>
      </p:sp>
      <p:sp>
        <p:nvSpPr>
          <p:cNvPr id="696" name="Shape 696"/>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697" name="Shape 697"/>
          <p:cNvSpPr/>
          <p:nvPr/>
        </p:nvSpPr>
        <p:spPr>
          <a:xfrm>
            <a:off x="1348351" y="2318602"/>
            <a:ext cx="1326444" cy="685154"/>
          </a:xfrm>
          <a:prstGeom prst="homePlate">
            <a:avLst>
              <a:gd fmla="val 50000" name="adj"/>
            </a:avLst>
          </a:prstGeom>
          <a:solidFill>
            <a:srgbClr val="595959"/>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1" lang="en-US" sz="900">
                <a:solidFill>
                  <a:schemeClr val="lt1"/>
                </a:solidFill>
                <a:latin typeface="Arial"/>
                <a:ea typeface="Arial"/>
                <a:cs typeface="Arial"/>
                <a:sym typeface="Arial"/>
              </a:rPr>
              <a:t>Commit Code Change</a:t>
            </a:r>
          </a:p>
        </p:txBody>
      </p:sp>
      <p:sp>
        <p:nvSpPr>
          <p:cNvPr id="698" name="Shape 698"/>
          <p:cNvSpPr/>
          <p:nvPr/>
        </p:nvSpPr>
        <p:spPr>
          <a:xfrm>
            <a:off x="2302636" y="2319476"/>
            <a:ext cx="1585446" cy="684280"/>
          </a:xfrm>
          <a:prstGeom prst="chevron">
            <a:avLst>
              <a:gd fmla="val 50000" name="adj"/>
            </a:avLst>
          </a:prstGeom>
          <a:solidFill>
            <a:srgbClr val="353535"/>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1" lang="en-US" sz="900">
                <a:solidFill>
                  <a:schemeClr val="lt1"/>
                </a:solidFill>
                <a:latin typeface="Arial"/>
                <a:ea typeface="Arial"/>
                <a:cs typeface="Arial"/>
                <a:sym typeface="Arial"/>
              </a:rPr>
              <a:t>Automate Build &amp; Test</a:t>
            </a:r>
          </a:p>
          <a:p>
            <a:pPr indent="0" lvl="0" marL="0" marR="0" rtl="0" algn="ctr">
              <a:spcBef>
                <a:spcPts val="0"/>
              </a:spcBef>
              <a:buSzPct val="25000"/>
              <a:buNone/>
            </a:pPr>
            <a:r>
              <a:rPr lang="en-US" sz="700">
                <a:solidFill>
                  <a:schemeClr val="lt1"/>
                </a:solidFill>
                <a:latin typeface="Arial"/>
                <a:ea typeface="Arial"/>
                <a:cs typeface="Arial"/>
                <a:sym typeface="Arial"/>
              </a:rPr>
              <a:t>(Unit Test, Static Code Analysis)</a:t>
            </a:r>
          </a:p>
        </p:txBody>
      </p:sp>
      <p:sp>
        <p:nvSpPr>
          <p:cNvPr id="699" name="Shape 699"/>
          <p:cNvSpPr/>
          <p:nvPr/>
        </p:nvSpPr>
        <p:spPr>
          <a:xfrm>
            <a:off x="3504529" y="2319476"/>
            <a:ext cx="1563831" cy="684280"/>
          </a:xfrm>
          <a:prstGeom prst="chevron">
            <a:avLst>
              <a:gd fmla="val 50000" name="adj"/>
            </a:avLst>
          </a:prstGeom>
          <a:solidFill>
            <a:srgbClr val="595959"/>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1" lang="en-US" sz="900">
                <a:solidFill>
                  <a:schemeClr val="lt1"/>
                </a:solidFill>
                <a:latin typeface="Arial"/>
                <a:ea typeface="Arial"/>
                <a:cs typeface="Arial"/>
                <a:sym typeface="Arial"/>
              </a:rPr>
              <a:t>Store Binaries &amp; Build Artifacts</a:t>
            </a:r>
          </a:p>
        </p:txBody>
      </p:sp>
      <p:sp>
        <p:nvSpPr>
          <p:cNvPr id="700" name="Shape 700"/>
          <p:cNvSpPr/>
          <p:nvPr/>
        </p:nvSpPr>
        <p:spPr>
          <a:xfrm>
            <a:off x="4629121" y="2319476"/>
            <a:ext cx="2374385" cy="684280"/>
          </a:xfrm>
          <a:prstGeom prst="chevron">
            <a:avLst>
              <a:gd fmla="val 50000" name="adj"/>
            </a:avLst>
          </a:prstGeom>
          <a:solidFill>
            <a:schemeClr val="accent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1" lang="en-US" sz="900">
                <a:solidFill>
                  <a:schemeClr val="lt1"/>
                </a:solidFill>
                <a:latin typeface="Arial"/>
                <a:ea typeface="Arial"/>
                <a:cs typeface="Arial"/>
                <a:sym typeface="Arial"/>
              </a:rPr>
              <a:t>Deploy, UAT, Stage App</a:t>
            </a:r>
          </a:p>
        </p:txBody>
      </p:sp>
      <p:sp>
        <p:nvSpPr>
          <p:cNvPr id="701" name="Shape 701"/>
          <p:cNvSpPr/>
          <p:nvPr/>
        </p:nvSpPr>
        <p:spPr>
          <a:xfrm>
            <a:off x="6665703" y="2319476"/>
            <a:ext cx="1567225" cy="684280"/>
          </a:xfrm>
          <a:prstGeom prst="chevron">
            <a:avLst>
              <a:gd fmla="val 50000" name="adj"/>
            </a:avLst>
          </a:prstGeom>
          <a:solidFill>
            <a:schemeClr val="accent1"/>
          </a:solidFill>
          <a:ln cap="flat" cmpd="sng" w="9525">
            <a:solidFill>
              <a:schemeClr val="l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b="1" lang="en-US" sz="900">
                <a:solidFill>
                  <a:schemeClr val="lt1"/>
                </a:solidFill>
                <a:latin typeface="Arial"/>
                <a:ea typeface="Arial"/>
                <a:cs typeface="Arial"/>
                <a:sym typeface="Arial"/>
              </a:rPr>
              <a:t>Zero Downtime Upgrade to Production</a:t>
            </a:r>
          </a:p>
        </p:txBody>
      </p:sp>
      <p:sp>
        <p:nvSpPr>
          <p:cNvPr id="702" name="Shape 702"/>
          <p:cNvSpPr txBox="1"/>
          <p:nvPr/>
        </p:nvSpPr>
        <p:spPr>
          <a:xfrm>
            <a:off x="118695" y="2477723"/>
            <a:ext cx="1243066"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chemeClr val="dk2"/>
                </a:solidFill>
                <a:latin typeface="Arial"/>
                <a:ea typeface="Arial"/>
                <a:cs typeface="Arial"/>
                <a:sym typeface="Arial"/>
              </a:rPr>
              <a:t>Build Pipeline Operations</a:t>
            </a:r>
          </a:p>
        </p:txBody>
      </p:sp>
      <p:sp>
        <p:nvSpPr>
          <p:cNvPr id="703" name="Shape 703"/>
          <p:cNvSpPr txBox="1"/>
          <p:nvPr/>
        </p:nvSpPr>
        <p:spPr>
          <a:xfrm>
            <a:off x="118695" y="3289467"/>
            <a:ext cx="1052616"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chemeClr val="dk2"/>
                </a:solidFill>
                <a:latin typeface="Arial"/>
                <a:ea typeface="Arial"/>
                <a:cs typeface="Arial"/>
                <a:sym typeface="Arial"/>
              </a:rPr>
              <a:t>Tool Chain</a:t>
            </a:r>
          </a:p>
        </p:txBody>
      </p:sp>
      <p:sp>
        <p:nvSpPr>
          <p:cNvPr id="704" name="Shape 704"/>
          <p:cNvSpPr txBox="1"/>
          <p:nvPr/>
        </p:nvSpPr>
        <p:spPr>
          <a:xfrm>
            <a:off x="5818975" y="3581108"/>
            <a:ext cx="1963284" cy="246221"/>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000">
                <a:solidFill>
                  <a:schemeClr val="dk1"/>
                </a:solidFill>
                <a:latin typeface="Arial"/>
                <a:ea typeface="Arial"/>
                <a:cs typeface="Arial"/>
                <a:sym typeface="Arial"/>
              </a:rPr>
              <a:t>Pivotal Cloud Foundry </a:t>
            </a:r>
          </a:p>
        </p:txBody>
      </p:sp>
      <p:pic>
        <p:nvPicPr>
          <p:cNvPr descr="logo.png" id="705" name="Shape 705"/>
          <p:cNvPicPr preferRelativeResize="0"/>
          <p:nvPr/>
        </p:nvPicPr>
        <p:blipFill rotWithShape="1">
          <a:blip r:embed="rId3">
            <a:alphaModFix/>
          </a:blip>
          <a:srcRect b="0" l="0" r="0" t="0"/>
          <a:stretch/>
        </p:blipFill>
        <p:spPr>
          <a:xfrm>
            <a:off x="2755865" y="3103302"/>
            <a:ext cx="365693" cy="505737"/>
          </a:xfrm>
          <a:prstGeom prst="rect">
            <a:avLst/>
          </a:prstGeom>
          <a:noFill/>
          <a:ln>
            <a:noFill/>
          </a:ln>
        </p:spPr>
      </p:pic>
      <p:sp>
        <p:nvSpPr>
          <p:cNvPr id="706" name="Shape 706"/>
          <p:cNvSpPr txBox="1"/>
          <p:nvPr/>
        </p:nvSpPr>
        <p:spPr>
          <a:xfrm>
            <a:off x="1449888" y="3629027"/>
            <a:ext cx="892251" cy="246221"/>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000">
                <a:solidFill>
                  <a:srgbClr val="909090"/>
                </a:solidFill>
                <a:latin typeface="Arial"/>
                <a:ea typeface="Arial"/>
                <a:cs typeface="Arial"/>
                <a:sym typeface="Arial"/>
              </a:rPr>
              <a:t>Gitlab</a:t>
            </a:r>
          </a:p>
        </p:txBody>
      </p:sp>
      <p:sp>
        <p:nvSpPr>
          <p:cNvPr id="707" name="Shape 707"/>
          <p:cNvSpPr txBox="1"/>
          <p:nvPr/>
        </p:nvSpPr>
        <p:spPr>
          <a:xfrm>
            <a:off x="2505350" y="3629027"/>
            <a:ext cx="892251" cy="246221"/>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000">
                <a:solidFill>
                  <a:srgbClr val="909090"/>
                </a:solidFill>
                <a:latin typeface="Arial"/>
                <a:ea typeface="Arial"/>
                <a:cs typeface="Arial"/>
                <a:sym typeface="Arial"/>
              </a:rPr>
              <a:t>Jenkins</a:t>
            </a:r>
          </a:p>
        </p:txBody>
      </p:sp>
      <p:sp>
        <p:nvSpPr>
          <p:cNvPr id="708" name="Shape 708"/>
          <p:cNvSpPr txBox="1"/>
          <p:nvPr/>
        </p:nvSpPr>
        <p:spPr>
          <a:xfrm>
            <a:off x="3611276" y="3625183"/>
            <a:ext cx="1044706" cy="246221"/>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000">
                <a:solidFill>
                  <a:srgbClr val="909090"/>
                </a:solidFill>
                <a:latin typeface="Arial"/>
                <a:ea typeface="Arial"/>
                <a:cs typeface="Arial"/>
                <a:sym typeface="Arial"/>
              </a:rPr>
              <a:t>Artifactory</a:t>
            </a:r>
          </a:p>
        </p:txBody>
      </p:sp>
      <p:pic>
        <p:nvPicPr>
          <p:cNvPr descr="112__logo.gif" id="709" name="Shape 709"/>
          <p:cNvPicPr preferRelativeResize="0"/>
          <p:nvPr/>
        </p:nvPicPr>
        <p:blipFill rotWithShape="1">
          <a:blip r:embed="rId4">
            <a:alphaModFix/>
          </a:blip>
          <a:srcRect b="0" l="0" r="0" t="0"/>
          <a:stretch/>
        </p:blipFill>
        <p:spPr>
          <a:xfrm>
            <a:off x="3901740" y="3131522"/>
            <a:ext cx="472112" cy="472112"/>
          </a:xfrm>
          <a:prstGeom prst="rect">
            <a:avLst/>
          </a:prstGeom>
          <a:noFill/>
          <a:ln>
            <a:noFill/>
          </a:ln>
        </p:spPr>
      </p:pic>
      <p:pic>
        <p:nvPicPr>
          <p:cNvPr descr="GitLab_Logo.svg.png" id="710" name="Shape 710"/>
          <p:cNvPicPr preferRelativeResize="0"/>
          <p:nvPr/>
        </p:nvPicPr>
        <p:blipFill rotWithShape="1">
          <a:blip r:embed="rId5">
            <a:alphaModFix/>
          </a:blip>
          <a:srcRect b="0" l="0" r="0" t="0"/>
          <a:stretch/>
        </p:blipFill>
        <p:spPr>
          <a:xfrm>
            <a:off x="1658448" y="3131522"/>
            <a:ext cx="489311" cy="445613"/>
          </a:xfrm>
          <a:prstGeom prst="rect">
            <a:avLst/>
          </a:prstGeom>
          <a:noFill/>
          <a:ln>
            <a:noFill/>
          </a:ln>
        </p:spPr>
      </p:pic>
      <p:pic>
        <p:nvPicPr>
          <p:cNvPr descr="PivotalCloudFoundry-CloudRings-OnLight.png" id="711" name="Shape 711"/>
          <p:cNvPicPr preferRelativeResize="0"/>
          <p:nvPr/>
        </p:nvPicPr>
        <p:blipFill rotWithShape="1">
          <a:blip r:embed="rId6">
            <a:alphaModFix/>
          </a:blip>
          <a:srcRect b="0" l="0" r="0" t="0"/>
          <a:stretch/>
        </p:blipFill>
        <p:spPr>
          <a:xfrm>
            <a:off x="6502838" y="3169998"/>
            <a:ext cx="539746" cy="362180"/>
          </a:xfrm>
          <a:prstGeom prst="rect">
            <a:avLst/>
          </a:prstGeom>
          <a:noFill/>
          <a:ln>
            <a:noFill/>
          </a:ln>
        </p:spPr>
      </p:pic>
      <p:pic>
        <p:nvPicPr>
          <p:cNvPr id="712" name="Shape 712"/>
          <p:cNvPicPr preferRelativeResize="0"/>
          <p:nvPr/>
        </p:nvPicPr>
        <p:blipFill rotWithShape="1">
          <a:blip r:embed="rId7">
            <a:alphaModFix/>
          </a:blip>
          <a:srcRect b="0" l="0" r="0" t="0"/>
          <a:stretch/>
        </p:blipFill>
        <p:spPr>
          <a:xfrm>
            <a:off x="4205366" y="1267551"/>
            <a:ext cx="873180" cy="917274"/>
          </a:xfrm>
          <a:prstGeom prst="rect">
            <a:avLst/>
          </a:prstGeom>
          <a:noFill/>
          <a:ln>
            <a:noFill/>
          </a:ln>
        </p:spPr>
      </p:pic>
      <p:sp>
        <p:nvSpPr>
          <p:cNvPr id="713" name="Shape 713"/>
          <p:cNvSpPr/>
          <p:nvPr/>
        </p:nvSpPr>
        <p:spPr>
          <a:xfrm>
            <a:off x="9144000" y="2248585"/>
            <a:ext cx="2500941" cy="107721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Exploratory Questions:</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What tools are your teams using today?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Shape 719"/>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18674"/>
              </a:buClr>
              <a:buSzPct val="25000"/>
              <a:buFont typeface="Arial"/>
              <a:buNone/>
            </a:pPr>
            <a:r>
              <a:rPr b="1" lang="en-US" sz="2800">
                <a:solidFill>
                  <a:srgbClr val="018674"/>
                </a:solidFill>
                <a:latin typeface="Arial"/>
                <a:ea typeface="Arial"/>
                <a:cs typeface="Arial"/>
                <a:sym typeface="Arial"/>
              </a:rPr>
              <a:t>Accelerating </a:t>
            </a:r>
            <a:r>
              <a:rPr b="1" lang="en-US" sz="2800">
                <a:solidFill>
                  <a:srgbClr val="008881"/>
                </a:solidFill>
                <a:latin typeface="Arial"/>
                <a:ea typeface="Arial"/>
                <a:cs typeface="Arial"/>
                <a:sym typeface="Arial"/>
              </a:rPr>
              <a:t>the velocity of each iteration</a:t>
            </a:r>
          </a:p>
        </p:txBody>
      </p:sp>
      <p:sp>
        <p:nvSpPr>
          <p:cNvPr id="720" name="Shape 720"/>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pic>
        <p:nvPicPr>
          <p:cNvPr id="721" name="Shape 721"/>
          <p:cNvPicPr preferRelativeResize="0"/>
          <p:nvPr/>
        </p:nvPicPr>
        <p:blipFill rotWithShape="1">
          <a:blip r:embed="rId3">
            <a:alphaModFix/>
          </a:blip>
          <a:srcRect b="0" l="0" r="0" t="0"/>
          <a:stretch/>
        </p:blipFill>
        <p:spPr>
          <a:xfrm>
            <a:off x="1775101" y="2212038"/>
            <a:ext cx="467273" cy="456178"/>
          </a:xfrm>
          <a:prstGeom prst="rect">
            <a:avLst/>
          </a:prstGeom>
          <a:solidFill>
            <a:srgbClr val="FFFFFF"/>
          </a:solidFill>
          <a:ln>
            <a:noFill/>
          </a:ln>
        </p:spPr>
      </p:pic>
      <p:pic>
        <p:nvPicPr>
          <p:cNvPr id="722" name="Shape 722"/>
          <p:cNvPicPr preferRelativeResize="0"/>
          <p:nvPr/>
        </p:nvPicPr>
        <p:blipFill rotWithShape="1">
          <a:blip r:embed="rId4">
            <a:alphaModFix/>
          </a:blip>
          <a:srcRect b="0" l="0" r="0" t="0"/>
          <a:stretch/>
        </p:blipFill>
        <p:spPr>
          <a:xfrm>
            <a:off x="4077937" y="948380"/>
            <a:ext cx="416791" cy="416792"/>
          </a:xfrm>
          <a:prstGeom prst="rect">
            <a:avLst/>
          </a:prstGeom>
          <a:noFill/>
          <a:ln>
            <a:noFill/>
          </a:ln>
        </p:spPr>
      </p:pic>
      <p:cxnSp>
        <p:nvCxnSpPr>
          <p:cNvPr id="723" name="Shape 723"/>
          <p:cNvCxnSpPr/>
          <p:nvPr/>
        </p:nvCxnSpPr>
        <p:spPr>
          <a:xfrm flipH="1">
            <a:off x="2375294" y="1643071"/>
            <a:ext cx="1970647" cy="568967"/>
          </a:xfrm>
          <a:prstGeom prst="straightConnector1">
            <a:avLst/>
          </a:prstGeom>
          <a:noFill/>
          <a:ln cap="flat" cmpd="sng" w="9525">
            <a:solidFill>
              <a:srgbClr val="008774"/>
            </a:solidFill>
            <a:prstDash val="dash"/>
            <a:round/>
            <a:headEnd len="med" w="med" type="none"/>
            <a:tailEnd len="lg" w="lg" type="stealth"/>
          </a:ln>
        </p:spPr>
      </p:cxnSp>
      <p:cxnSp>
        <p:nvCxnSpPr>
          <p:cNvPr id="724" name="Shape 724"/>
          <p:cNvCxnSpPr/>
          <p:nvPr/>
        </p:nvCxnSpPr>
        <p:spPr>
          <a:xfrm>
            <a:off x="4345941" y="1643071"/>
            <a:ext cx="510477" cy="568967"/>
          </a:xfrm>
          <a:prstGeom prst="straightConnector1">
            <a:avLst/>
          </a:prstGeom>
          <a:noFill/>
          <a:ln cap="flat" cmpd="sng" w="9525">
            <a:solidFill>
              <a:schemeClr val="accent1"/>
            </a:solidFill>
            <a:prstDash val="dash"/>
            <a:round/>
            <a:headEnd len="med" w="med" type="none"/>
            <a:tailEnd len="lg" w="lg" type="stealth"/>
          </a:ln>
        </p:spPr>
      </p:cxnSp>
      <p:sp>
        <p:nvSpPr>
          <p:cNvPr id="725" name="Shape 725"/>
          <p:cNvSpPr/>
          <p:nvPr/>
        </p:nvSpPr>
        <p:spPr>
          <a:xfrm>
            <a:off x="2612114" y="3698170"/>
            <a:ext cx="3467653" cy="761596"/>
          </a:xfrm>
          <a:prstGeom prst="rect">
            <a:avLst/>
          </a:prstGeom>
          <a:noFill/>
          <a:ln>
            <a:noFill/>
          </a:ln>
        </p:spPr>
        <p:txBody>
          <a:bodyPr anchorCtr="0" anchor="t" bIns="45700" lIns="91425" rIns="91425" wrap="square" tIns="45700">
            <a:noAutofit/>
          </a:bodyPr>
          <a:lstStyle/>
          <a:p>
            <a:pPr indent="0" lvl="0" marL="0" marR="0" rtl="0" algn="l">
              <a:lnSpc>
                <a:spcPct val="130000"/>
              </a:lnSpc>
              <a:spcBef>
                <a:spcPts val="0"/>
              </a:spcBef>
              <a:buSzPct val="25000"/>
              <a:buNone/>
            </a:pPr>
            <a:r>
              <a:rPr lang="en-US" sz="1000">
                <a:solidFill>
                  <a:srgbClr val="000000"/>
                </a:solidFill>
                <a:latin typeface="Arial"/>
                <a:ea typeface="Arial"/>
                <a:cs typeface="Arial"/>
                <a:sym typeface="Arial"/>
              </a:rPr>
              <a:t>- Dev, </a:t>
            </a:r>
            <a:r>
              <a:rPr i="0" lang="en-US" sz="1000" u="none" cap="none" strike="noStrike">
                <a:solidFill>
                  <a:srgbClr val="000000"/>
                </a:solidFill>
                <a:latin typeface="Arial"/>
                <a:ea typeface="Arial"/>
                <a:cs typeface="Arial"/>
                <a:sym typeface="Arial"/>
              </a:rPr>
              <a:t>Test, </a:t>
            </a:r>
            <a:r>
              <a:rPr lang="en-US" sz="1000">
                <a:solidFill>
                  <a:srgbClr val="000000"/>
                </a:solidFill>
                <a:latin typeface="Arial"/>
                <a:ea typeface="Arial"/>
                <a:cs typeface="Arial"/>
                <a:sym typeface="Arial"/>
              </a:rPr>
              <a:t>S</a:t>
            </a:r>
            <a:r>
              <a:rPr i="0" lang="en-US" sz="1000" u="none" cap="none" strike="noStrike">
                <a:solidFill>
                  <a:srgbClr val="000000"/>
                </a:solidFill>
                <a:latin typeface="Arial"/>
                <a:ea typeface="Arial"/>
                <a:cs typeface="Arial"/>
                <a:sym typeface="Arial"/>
              </a:rPr>
              <a:t>taging and Production on the same platform</a:t>
            </a:r>
          </a:p>
          <a:p>
            <a:pPr indent="0" lvl="0" marL="0" marR="0" rtl="0" algn="l">
              <a:lnSpc>
                <a:spcPct val="130000"/>
              </a:lnSpc>
              <a:spcBef>
                <a:spcPts val="0"/>
              </a:spcBef>
              <a:buSzPct val="25000"/>
              <a:buNone/>
            </a:pPr>
            <a:r>
              <a:rPr lang="en-US" sz="1000">
                <a:solidFill>
                  <a:srgbClr val="000000"/>
                </a:solidFill>
                <a:latin typeface="Arial"/>
                <a:ea typeface="Arial"/>
                <a:cs typeface="Arial"/>
                <a:sym typeface="Arial"/>
              </a:rPr>
              <a:t>- Bit for bit consistent environments</a:t>
            </a:r>
          </a:p>
          <a:p>
            <a:pPr indent="0" lvl="0" marL="0" marR="0" rtl="0" algn="l">
              <a:lnSpc>
                <a:spcPct val="130000"/>
              </a:lnSpc>
              <a:spcBef>
                <a:spcPts val="0"/>
              </a:spcBef>
              <a:buSzPct val="25000"/>
              <a:buNone/>
            </a:pPr>
            <a:r>
              <a:rPr lang="en-US" sz="1000">
                <a:solidFill>
                  <a:srgbClr val="000000"/>
                </a:solidFill>
                <a:latin typeface="Arial"/>
                <a:ea typeface="Arial"/>
                <a:cs typeface="Arial"/>
                <a:sym typeface="Arial"/>
              </a:rPr>
              <a:t>- Logical groupings of user access controls</a:t>
            </a:r>
          </a:p>
        </p:txBody>
      </p:sp>
      <p:sp>
        <p:nvSpPr>
          <p:cNvPr id="726" name="Shape 726"/>
          <p:cNvSpPr/>
          <p:nvPr/>
        </p:nvSpPr>
        <p:spPr>
          <a:xfrm>
            <a:off x="3679752" y="1396850"/>
            <a:ext cx="1332378" cy="246221"/>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000">
                <a:solidFill>
                  <a:srgbClr val="7F7F7F"/>
                </a:solidFill>
                <a:latin typeface="Arial"/>
                <a:ea typeface="Arial"/>
                <a:cs typeface="Arial"/>
                <a:sym typeface="Arial"/>
              </a:rPr>
              <a:t>Spring Cloud Config</a:t>
            </a:r>
          </a:p>
        </p:txBody>
      </p:sp>
      <p:sp>
        <p:nvSpPr>
          <p:cNvPr id="727" name="Shape 727"/>
          <p:cNvSpPr/>
          <p:nvPr/>
        </p:nvSpPr>
        <p:spPr>
          <a:xfrm>
            <a:off x="1474921" y="2805592"/>
            <a:ext cx="1331526" cy="584123"/>
          </a:xfrm>
          <a:prstGeom prst="roundRect">
            <a:avLst>
              <a:gd fmla="val 16667" name="adj"/>
            </a:avLst>
          </a:prstGeom>
          <a:solidFill>
            <a:srgbClr val="D4E5E2"/>
          </a:solidFill>
          <a:ln cap="flat" cmpd="sng" w="9525">
            <a:solidFill>
              <a:schemeClr val="accent1"/>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spcBef>
                <a:spcPts val="0"/>
              </a:spcBef>
              <a:buSzPct val="25000"/>
              <a:buNone/>
            </a:pPr>
            <a:r>
              <a:rPr lang="en-US" sz="1800">
                <a:solidFill>
                  <a:srgbClr val="008774"/>
                </a:solidFill>
                <a:latin typeface="Arial"/>
                <a:ea typeface="Arial"/>
                <a:cs typeface="Arial"/>
                <a:sym typeface="Arial"/>
              </a:rPr>
              <a:t>Dev</a:t>
            </a:r>
          </a:p>
        </p:txBody>
      </p:sp>
      <p:sp>
        <p:nvSpPr>
          <p:cNvPr id="728" name="Shape 728"/>
          <p:cNvSpPr/>
          <p:nvPr/>
        </p:nvSpPr>
        <p:spPr>
          <a:xfrm>
            <a:off x="2990630" y="2805592"/>
            <a:ext cx="1331526" cy="584123"/>
          </a:xfrm>
          <a:prstGeom prst="roundRect">
            <a:avLst>
              <a:gd fmla="val 16667" name="adj"/>
            </a:avLst>
          </a:prstGeom>
          <a:solidFill>
            <a:srgbClr val="D4E5E2"/>
          </a:solidFill>
          <a:ln cap="flat" cmpd="sng" w="9525">
            <a:solidFill>
              <a:schemeClr val="accent1"/>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spcBef>
                <a:spcPts val="0"/>
              </a:spcBef>
              <a:buSzPct val="25000"/>
              <a:buNone/>
            </a:pPr>
            <a:r>
              <a:rPr lang="en-US" sz="1800">
                <a:solidFill>
                  <a:srgbClr val="008774"/>
                </a:solidFill>
                <a:latin typeface="Arial"/>
                <a:ea typeface="Arial"/>
                <a:cs typeface="Arial"/>
                <a:sym typeface="Arial"/>
              </a:rPr>
              <a:t>UAT</a:t>
            </a:r>
          </a:p>
        </p:txBody>
      </p:sp>
      <p:sp>
        <p:nvSpPr>
          <p:cNvPr id="729" name="Shape 729"/>
          <p:cNvSpPr/>
          <p:nvPr/>
        </p:nvSpPr>
        <p:spPr>
          <a:xfrm>
            <a:off x="4495041" y="2805592"/>
            <a:ext cx="1331526" cy="584123"/>
          </a:xfrm>
          <a:prstGeom prst="roundRect">
            <a:avLst>
              <a:gd fmla="val 16667" name="adj"/>
            </a:avLst>
          </a:prstGeom>
          <a:solidFill>
            <a:srgbClr val="D4E5E2"/>
          </a:solidFill>
          <a:ln cap="flat" cmpd="sng" w="9525">
            <a:solidFill>
              <a:schemeClr val="accent1"/>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spcBef>
                <a:spcPts val="0"/>
              </a:spcBef>
              <a:buSzPct val="25000"/>
              <a:buNone/>
            </a:pPr>
            <a:r>
              <a:rPr lang="en-US" sz="1800">
                <a:solidFill>
                  <a:srgbClr val="008774"/>
                </a:solidFill>
                <a:latin typeface="Arial"/>
                <a:ea typeface="Arial"/>
                <a:cs typeface="Arial"/>
                <a:sym typeface="Arial"/>
              </a:rPr>
              <a:t>Staging</a:t>
            </a:r>
          </a:p>
        </p:txBody>
      </p:sp>
      <p:sp>
        <p:nvSpPr>
          <p:cNvPr id="730" name="Shape 730"/>
          <p:cNvSpPr/>
          <p:nvPr/>
        </p:nvSpPr>
        <p:spPr>
          <a:xfrm>
            <a:off x="5990276" y="2881800"/>
            <a:ext cx="1467000" cy="584100"/>
          </a:xfrm>
          <a:prstGeom prst="roundRect">
            <a:avLst>
              <a:gd fmla="val 16667" name="adj"/>
            </a:avLst>
          </a:prstGeom>
          <a:solidFill>
            <a:srgbClr val="D4E5E2"/>
          </a:solidFill>
          <a:ln cap="flat" cmpd="sng" w="9525">
            <a:solidFill>
              <a:schemeClr val="accent1"/>
            </a:solidFill>
            <a:prstDash val="solid"/>
            <a:round/>
            <a:headEnd len="med" w="med" type="none"/>
            <a:tailEnd len="med" w="med" type="none"/>
          </a:ln>
          <a:effectLst>
            <a:outerShdw blurRad="40000" rotWithShape="0" dir="5400000" dist="23000">
              <a:srgbClr val="000000">
                <a:alpha val="34901"/>
              </a:srgbClr>
            </a:outerShdw>
          </a:effectLst>
        </p:spPr>
        <p:txBody>
          <a:bodyPr anchorCtr="0" anchor="ctr" bIns="45700" lIns="91425" rIns="91425" wrap="square" tIns="45700">
            <a:noAutofit/>
          </a:bodyPr>
          <a:lstStyle/>
          <a:p>
            <a:pPr indent="0" lvl="0" marL="0" marR="0" rtl="0" algn="ctr">
              <a:spcBef>
                <a:spcPts val="0"/>
              </a:spcBef>
              <a:buSzPct val="25000"/>
              <a:buNone/>
            </a:pPr>
            <a:r>
              <a:rPr lang="en-US" sz="1800">
                <a:solidFill>
                  <a:srgbClr val="008774"/>
                </a:solidFill>
                <a:latin typeface="Arial"/>
                <a:ea typeface="Arial"/>
                <a:cs typeface="Arial"/>
                <a:sym typeface="Arial"/>
              </a:rPr>
              <a:t>Production</a:t>
            </a:r>
          </a:p>
        </p:txBody>
      </p:sp>
      <p:cxnSp>
        <p:nvCxnSpPr>
          <p:cNvPr id="731" name="Shape 731"/>
          <p:cNvCxnSpPr>
            <a:stCxn id="726" idx="2"/>
          </p:cNvCxnSpPr>
          <p:nvPr/>
        </p:nvCxnSpPr>
        <p:spPr>
          <a:xfrm>
            <a:off x="4345941" y="1643071"/>
            <a:ext cx="1862700" cy="569100"/>
          </a:xfrm>
          <a:prstGeom prst="straightConnector1">
            <a:avLst/>
          </a:prstGeom>
          <a:noFill/>
          <a:ln cap="flat" cmpd="sng" w="9525">
            <a:solidFill>
              <a:schemeClr val="accent1"/>
            </a:solidFill>
            <a:prstDash val="dash"/>
            <a:round/>
            <a:headEnd len="med" w="med" type="none"/>
            <a:tailEnd len="lg" w="lg" type="stealth"/>
          </a:ln>
        </p:spPr>
      </p:cxnSp>
      <p:cxnSp>
        <p:nvCxnSpPr>
          <p:cNvPr id="732" name="Shape 732"/>
          <p:cNvCxnSpPr/>
          <p:nvPr/>
        </p:nvCxnSpPr>
        <p:spPr>
          <a:xfrm flipH="1">
            <a:off x="3786360" y="1643071"/>
            <a:ext cx="535796" cy="568967"/>
          </a:xfrm>
          <a:prstGeom prst="straightConnector1">
            <a:avLst/>
          </a:prstGeom>
          <a:noFill/>
          <a:ln cap="flat" cmpd="sng" w="9525">
            <a:solidFill>
              <a:schemeClr val="accent1"/>
            </a:solidFill>
            <a:prstDash val="dash"/>
            <a:round/>
            <a:headEnd len="med" w="med" type="none"/>
            <a:tailEnd len="lg" w="lg"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par>
                                <p:cTn fill="hold" nodeType="withEffect" presetClass="exit" presetID="1" presetSubtype="0">
                                  <p:stCondLst>
                                    <p:cond delay="1000"/>
                                  </p:stCondLst>
                                  <p:childTnLst>
                                    <p:set>
                                      <p:cBhvr>
                                        <p:cTn dur="1" fill="hold">
                                          <p:stCondLst>
                                            <p:cond delay="1"/>
                                          </p:stCondLst>
                                        </p:cTn>
                                        <p:tgtEl>
                                          <p:spTgt spid="723"/>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childTnLst>
                          </p:cTn>
                        </p:par>
                        <p:par>
                          <p:cTn fill="hold">
                            <p:stCondLst>
                              <p:cond delay="2"/>
                            </p:stCondLst>
                            <p:childTnLst>
                              <p:par>
                                <p:cTn fill="hold" nodeType="afterEffect" presetClass="exit" presetID="1" presetSubtype="0">
                                  <p:stCondLst>
                                    <p:cond delay="1000"/>
                                  </p:stCondLst>
                                  <p:childTnLst>
                                    <p:set>
                                      <p:cBhvr>
                                        <p:cTn dur="1" fill="hold">
                                          <p:stCondLst>
                                            <p:cond delay="1"/>
                                          </p:stCondLst>
                                        </p:cTn>
                                        <p:tgtEl>
                                          <p:spTgt spid="732"/>
                                        </p:tgtEl>
                                        <p:attrNameLst>
                                          <p:attrName>style.visibility</p:attrName>
                                        </p:attrNameLst>
                                      </p:cBhvr>
                                      <p:to>
                                        <p:strVal val="hidden"/>
                                      </p:to>
                                    </p:set>
                                  </p:childTnLst>
                                </p:cTn>
                              </p:par>
                            </p:childTnLst>
                          </p:cTn>
                        </p:par>
                        <p:par>
                          <p:cTn fill="hold">
                            <p:stCondLst>
                              <p:cond delay="3"/>
                            </p:stCondLst>
                            <p:childTnLst>
                              <p:par>
                                <p:cTn fill="hold" nodeType="after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childTnLst>
                          </p:cTn>
                        </p:par>
                        <p:par>
                          <p:cTn fill="hold">
                            <p:stCondLst>
                              <p:cond delay="4"/>
                            </p:stCondLst>
                            <p:childTnLst>
                              <p:par>
                                <p:cTn fill="hold" nodeType="afterEffect" presetClass="exit" presetID="1" presetSubtype="0">
                                  <p:stCondLst>
                                    <p:cond delay="1000"/>
                                  </p:stCondLst>
                                  <p:childTnLst>
                                    <p:set>
                                      <p:cBhvr>
                                        <p:cTn dur="1" fill="hold">
                                          <p:stCondLst>
                                            <p:cond delay="1"/>
                                          </p:stCondLst>
                                        </p:cTn>
                                        <p:tgtEl>
                                          <p:spTgt spid="724"/>
                                        </p:tgtEl>
                                        <p:attrNameLst>
                                          <p:attrName>style.visibility</p:attrName>
                                        </p:attrNameLst>
                                      </p:cBhvr>
                                      <p:to>
                                        <p:strVal val="hidden"/>
                                      </p:to>
                                    </p:set>
                                  </p:childTnLst>
                                </p:cTn>
                              </p:par>
                            </p:childTnLst>
                          </p:cTn>
                        </p:par>
                        <p:par>
                          <p:cTn fill="hold">
                            <p:stCondLst>
                              <p:cond delay="5"/>
                            </p:stCondLst>
                            <p:childTnLst>
                              <p:par>
                                <p:cTn fill="hold" nodeType="after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Shape 738"/>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08774"/>
              </a:buClr>
              <a:buSzPct val="25000"/>
              <a:buFont typeface="Arial"/>
              <a:buNone/>
            </a:pPr>
            <a:r>
              <a:rPr b="1" lang="en-US" sz="2800">
                <a:solidFill>
                  <a:srgbClr val="008774"/>
                </a:solidFill>
                <a:latin typeface="Arial"/>
                <a:ea typeface="Arial"/>
                <a:cs typeface="Arial"/>
                <a:sym typeface="Arial"/>
              </a:rPr>
              <a:t>Everything to Deploy and Manage the App</a:t>
            </a:r>
          </a:p>
        </p:txBody>
      </p:sp>
      <p:sp>
        <p:nvSpPr>
          <p:cNvPr id="739" name="Shape 739"/>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740" name="Shape 740"/>
          <p:cNvGrpSpPr/>
          <p:nvPr/>
        </p:nvGrpSpPr>
        <p:grpSpPr>
          <a:xfrm>
            <a:off x="759971" y="966730"/>
            <a:ext cx="7339593" cy="4271594"/>
            <a:chOff x="496669" y="858315"/>
            <a:chExt cx="7669263" cy="4463461"/>
          </a:xfrm>
        </p:grpSpPr>
        <p:pic>
          <p:nvPicPr>
            <p:cNvPr id="741" name="Shape 741"/>
            <p:cNvPicPr preferRelativeResize="0"/>
            <p:nvPr/>
          </p:nvPicPr>
          <p:blipFill rotWithShape="1">
            <a:blip r:embed="rId3">
              <a:alphaModFix/>
            </a:blip>
            <a:srcRect b="-2862" l="0" r="1901" t="1"/>
            <a:stretch/>
          </p:blipFill>
          <p:spPr>
            <a:xfrm>
              <a:off x="496669" y="2111682"/>
              <a:ext cx="3577174" cy="3210094"/>
            </a:xfrm>
            <a:prstGeom prst="rect">
              <a:avLst/>
            </a:prstGeom>
            <a:noFill/>
            <a:ln>
              <a:noFill/>
            </a:ln>
          </p:spPr>
        </p:pic>
        <p:sp>
          <p:nvSpPr>
            <p:cNvPr id="742" name="Shape 742"/>
            <p:cNvSpPr/>
            <p:nvPr/>
          </p:nvSpPr>
          <p:spPr>
            <a:xfrm rot="-5400000">
              <a:off x="1474087" y="1708428"/>
              <a:ext cx="3744472" cy="2114181"/>
            </a:xfrm>
            <a:prstGeom prst="triangle">
              <a:avLst>
                <a:gd fmla="val 39226" name="adj"/>
              </a:avLst>
            </a:prstGeom>
            <a:gradFill>
              <a:gsLst>
                <a:gs pos="0">
                  <a:srgbClr val="474747">
                    <a:alpha val="65882"/>
                  </a:srgbClr>
                </a:gs>
                <a:gs pos="100000">
                  <a:srgbClr val="FFFFFF">
                    <a:alpha val="29803"/>
                  </a:srgbClr>
                </a:gs>
              </a:gsLst>
              <a:lin ang="16200000" scaled="0"/>
            </a:gra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sp>
          <p:nvSpPr>
            <p:cNvPr id="743" name="Shape 743"/>
            <p:cNvSpPr/>
            <p:nvPr/>
          </p:nvSpPr>
          <p:spPr>
            <a:xfrm>
              <a:off x="4214327" y="858315"/>
              <a:ext cx="3951605" cy="3834068"/>
            </a:xfrm>
            <a:prstGeom prst="roundRect">
              <a:avLst>
                <a:gd fmla="val 10301" name="adj"/>
              </a:avLst>
            </a:prstGeom>
            <a:solidFill>
              <a:srgbClr val="EFEFEF"/>
            </a:solidFill>
            <a:ln cap="flat" cmpd="sng" w="19050">
              <a:solidFill>
                <a:srgbClr val="B3B3B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grpSp>
          <p:nvGrpSpPr>
            <p:cNvPr id="744" name="Shape 744"/>
            <p:cNvGrpSpPr/>
            <p:nvPr/>
          </p:nvGrpSpPr>
          <p:grpSpPr>
            <a:xfrm>
              <a:off x="4582434" y="3727159"/>
              <a:ext cx="1794116" cy="723922"/>
              <a:chOff x="4585749" y="1202130"/>
              <a:chExt cx="1794116" cy="723922"/>
            </a:xfrm>
          </p:grpSpPr>
          <p:pic>
            <p:nvPicPr>
              <p:cNvPr id="745" name="Shape 745"/>
              <p:cNvPicPr preferRelativeResize="0"/>
              <p:nvPr/>
            </p:nvPicPr>
            <p:blipFill rotWithShape="1">
              <a:blip r:embed="rId4">
                <a:alphaModFix/>
              </a:blip>
              <a:srcRect b="0" l="0" r="0" t="0"/>
              <a:stretch/>
            </p:blipFill>
            <p:spPr>
              <a:xfrm>
                <a:off x="4585749" y="1202130"/>
                <a:ext cx="613560" cy="613560"/>
              </a:xfrm>
              <a:prstGeom prst="rect">
                <a:avLst/>
              </a:prstGeom>
              <a:noFill/>
              <a:ln>
                <a:noFill/>
              </a:ln>
            </p:spPr>
          </p:pic>
          <p:sp>
            <p:nvSpPr>
              <p:cNvPr id="746" name="Shape 746"/>
              <p:cNvSpPr txBox="1"/>
              <p:nvPr/>
            </p:nvSpPr>
            <p:spPr>
              <a:xfrm>
                <a:off x="5308164" y="1202130"/>
                <a:ext cx="1071701" cy="723922"/>
              </a:xfrm>
              <a:prstGeom prst="rect">
                <a:avLst/>
              </a:prstGeom>
              <a:noFill/>
              <a:ln>
                <a:noFill/>
              </a:ln>
            </p:spPr>
            <p:txBody>
              <a:bodyPr anchorCtr="0" anchor="ctr" bIns="20950" lIns="20950" rIns="20950" wrap="square" tIns="20950">
                <a:noAutofit/>
              </a:bodyPr>
              <a:lstStyle/>
              <a:p>
                <a:pPr indent="0" lvl="0" marL="0" marR="0" rtl="0" algn="l">
                  <a:spcBef>
                    <a:spcPts val="0"/>
                  </a:spcBef>
                  <a:spcAft>
                    <a:spcPts val="0"/>
                  </a:spcAft>
                  <a:buSzPct val="25000"/>
                  <a:buNone/>
                </a:pPr>
                <a:r>
                  <a:rPr b="1" lang="en-US" sz="1100">
                    <a:solidFill>
                      <a:srgbClr val="474747"/>
                    </a:solidFill>
                    <a:latin typeface="Arial"/>
                    <a:ea typeface="Arial"/>
                    <a:cs typeface="Arial"/>
                    <a:sym typeface="Arial"/>
                  </a:rPr>
                  <a:t>4. Health management</a:t>
                </a:r>
              </a:p>
            </p:txBody>
          </p:sp>
        </p:grpSp>
        <p:grpSp>
          <p:nvGrpSpPr>
            <p:cNvPr id="747" name="Shape 747"/>
            <p:cNvGrpSpPr/>
            <p:nvPr/>
          </p:nvGrpSpPr>
          <p:grpSpPr>
            <a:xfrm>
              <a:off x="4582434" y="2085194"/>
              <a:ext cx="1625474" cy="613560"/>
              <a:chOff x="4575490" y="2013924"/>
              <a:chExt cx="1625474" cy="613560"/>
            </a:xfrm>
          </p:grpSpPr>
          <p:pic>
            <p:nvPicPr>
              <p:cNvPr descr="APM.png" id="748" name="Shape 748"/>
              <p:cNvPicPr preferRelativeResize="0"/>
              <p:nvPr/>
            </p:nvPicPr>
            <p:blipFill rotWithShape="1">
              <a:blip r:embed="rId5">
                <a:alphaModFix/>
              </a:blip>
              <a:srcRect b="0" l="0" r="0" t="0"/>
              <a:stretch/>
            </p:blipFill>
            <p:spPr>
              <a:xfrm>
                <a:off x="4575490" y="2013924"/>
                <a:ext cx="613560" cy="613560"/>
              </a:xfrm>
              <a:prstGeom prst="rect">
                <a:avLst/>
              </a:prstGeom>
              <a:noFill/>
              <a:ln>
                <a:noFill/>
              </a:ln>
            </p:spPr>
          </p:pic>
          <p:sp>
            <p:nvSpPr>
              <p:cNvPr id="749" name="Shape 749"/>
              <p:cNvSpPr txBox="1"/>
              <p:nvPr/>
            </p:nvSpPr>
            <p:spPr>
              <a:xfrm>
                <a:off x="5292060" y="2103749"/>
                <a:ext cx="908904" cy="278488"/>
              </a:xfrm>
              <a:prstGeom prst="rect">
                <a:avLst/>
              </a:prstGeom>
              <a:noFill/>
              <a:ln>
                <a:noFill/>
              </a:ln>
            </p:spPr>
            <p:txBody>
              <a:bodyPr anchorCtr="0" anchor="ctr" bIns="20950" lIns="20950" rIns="20950" wrap="square" tIns="20950">
                <a:noAutofit/>
              </a:bodyPr>
              <a:lstStyle/>
              <a:p>
                <a:pPr indent="0" lvl="0" marL="0" marR="0" rtl="0" algn="l">
                  <a:spcBef>
                    <a:spcPts val="0"/>
                  </a:spcBef>
                  <a:spcAft>
                    <a:spcPts val="0"/>
                  </a:spcAft>
                  <a:buSzPct val="25000"/>
                  <a:buNone/>
                </a:pPr>
                <a:r>
                  <a:rPr b="1" lang="en-US" sz="1100">
                    <a:solidFill>
                      <a:srgbClr val="474747"/>
                    </a:solidFill>
                    <a:latin typeface="Arial"/>
                    <a:ea typeface="Arial"/>
                    <a:cs typeface="Arial"/>
                    <a:sym typeface="Arial"/>
                  </a:rPr>
                  <a:t>2. Metrics</a:t>
                </a:r>
              </a:p>
            </p:txBody>
          </p:sp>
        </p:grpSp>
        <p:grpSp>
          <p:nvGrpSpPr>
            <p:cNvPr id="750" name="Shape 750"/>
            <p:cNvGrpSpPr/>
            <p:nvPr/>
          </p:nvGrpSpPr>
          <p:grpSpPr>
            <a:xfrm>
              <a:off x="4582434" y="2824800"/>
              <a:ext cx="1625474" cy="723922"/>
              <a:chOff x="4575490" y="2746177"/>
              <a:chExt cx="1625474" cy="723922"/>
            </a:xfrm>
          </p:grpSpPr>
          <p:pic>
            <p:nvPicPr>
              <p:cNvPr id="751" name="Shape 751"/>
              <p:cNvPicPr preferRelativeResize="0"/>
              <p:nvPr/>
            </p:nvPicPr>
            <p:blipFill rotWithShape="1">
              <a:blip r:embed="rId6">
                <a:alphaModFix/>
              </a:blip>
              <a:srcRect b="0" l="0" r="0" t="0"/>
              <a:stretch/>
            </p:blipFill>
            <p:spPr>
              <a:xfrm>
                <a:off x="4575490" y="2824800"/>
                <a:ext cx="620780" cy="620780"/>
              </a:xfrm>
              <a:prstGeom prst="rect">
                <a:avLst/>
              </a:prstGeom>
              <a:noFill/>
              <a:ln>
                <a:noFill/>
              </a:ln>
            </p:spPr>
          </p:pic>
          <p:sp>
            <p:nvSpPr>
              <p:cNvPr id="752" name="Shape 752"/>
              <p:cNvSpPr txBox="1"/>
              <p:nvPr/>
            </p:nvSpPr>
            <p:spPr>
              <a:xfrm>
                <a:off x="5284800" y="2746177"/>
                <a:ext cx="916164" cy="723922"/>
              </a:xfrm>
              <a:prstGeom prst="rect">
                <a:avLst/>
              </a:prstGeom>
              <a:noFill/>
              <a:ln>
                <a:noFill/>
              </a:ln>
            </p:spPr>
            <p:txBody>
              <a:bodyPr anchorCtr="0" anchor="ctr" bIns="20950" lIns="20950" rIns="20950" wrap="square" tIns="20950">
                <a:noAutofit/>
              </a:bodyPr>
              <a:lstStyle/>
              <a:p>
                <a:pPr indent="0" lvl="0" marL="0" marR="0" rtl="0" algn="l">
                  <a:spcBef>
                    <a:spcPts val="0"/>
                  </a:spcBef>
                  <a:spcAft>
                    <a:spcPts val="0"/>
                  </a:spcAft>
                  <a:buSzPct val="25000"/>
                  <a:buNone/>
                </a:pPr>
                <a:r>
                  <a:rPr b="1" lang="en-US" sz="1100">
                    <a:solidFill>
                      <a:srgbClr val="474747"/>
                    </a:solidFill>
                    <a:latin typeface="Arial"/>
                    <a:ea typeface="Arial"/>
                    <a:cs typeface="Arial"/>
                    <a:sym typeface="Arial"/>
                  </a:rPr>
                  <a:t>3. Log Aggregation</a:t>
                </a:r>
              </a:p>
            </p:txBody>
          </p:sp>
        </p:grpSp>
        <p:grpSp>
          <p:nvGrpSpPr>
            <p:cNvPr id="753" name="Shape 753"/>
            <p:cNvGrpSpPr/>
            <p:nvPr/>
          </p:nvGrpSpPr>
          <p:grpSpPr>
            <a:xfrm>
              <a:off x="4582434" y="1221825"/>
              <a:ext cx="1641897" cy="723922"/>
              <a:chOff x="4585749" y="3566879"/>
              <a:chExt cx="1641897" cy="723922"/>
            </a:xfrm>
          </p:grpSpPr>
          <p:pic>
            <p:nvPicPr>
              <p:cNvPr id="754" name="Shape 754"/>
              <p:cNvPicPr preferRelativeResize="0"/>
              <p:nvPr/>
            </p:nvPicPr>
            <p:blipFill rotWithShape="1">
              <a:blip r:embed="rId7">
                <a:alphaModFix/>
              </a:blip>
              <a:srcRect b="0" l="0" r="0" t="0"/>
              <a:stretch/>
            </p:blipFill>
            <p:spPr>
              <a:xfrm>
                <a:off x="4585749" y="3636603"/>
                <a:ext cx="620780" cy="620780"/>
              </a:xfrm>
              <a:prstGeom prst="rect">
                <a:avLst/>
              </a:prstGeom>
              <a:noFill/>
              <a:ln>
                <a:noFill/>
              </a:ln>
            </p:spPr>
          </p:pic>
          <p:sp>
            <p:nvSpPr>
              <p:cNvPr id="755" name="Shape 755"/>
              <p:cNvSpPr txBox="1"/>
              <p:nvPr/>
            </p:nvSpPr>
            <p:spPr>
              <a:xfrm>
                <a:off x="5311482" y="3566879"/>
                <a:ext cx="916164" cy="723922"/>
              </a:xfrm>
              <a:prstGeom prst="rect">
                <a:avLst/>
              </a:prstGeom>
              <a:noFill/>
              <a:ln>
                <a:noFill/>
              </a:ln>
            </p:spPr>
            <p:txBody>
              <a:bodyPr anchorCtr="0" anchor="ctr" bIns="20950" lIns="20950" rIns="20950" wrap="square" tIns="20950">
                <a:noAutofit/>
              </a:bodyPr>
              <a:lstStyle/>
              <a:p>
                <a:pPr indent="0" lvl="0" marL="0" marR="0" rtl="0" algn="l">
                  <a:spcBef>
                    <a:spcPts val="0"/>
                  </a:spcBef>
                  <a:spcAft>
                    <a:spcPts val="0"/>
                  </a:spcAft>
                  <a:buSzPct val="25000"/>
                  <a:buNone/>
                </a:pPr>
                <a:r>
                  <a:rPr b="1" lang="en-US" sz="1100">
                    <a:solidFill>
                      <a:srgbClr val="474747"/>
                    </a:solidFill>
                    <a:latin typeface="Arial"/>
                    <a:ea typeface="Arial"/>
                    <a:cs typeface="Arial"/>
                    <a:sym typeface="Arial"/>
                  </a:rPr>
                  <a:t>1. Roles and Policy</a:t>
                </a:r>
              </a:p>
            </p:txBody>
          </p:sp>
        </p:grpSp>
        <p:grpSp>
          <p:nvGrpSpPr>
            <p:cNvPr id="756" name="Shape 756"/>
            <p:cNvGrpSpPr/>
            <p:nvPr/>
          </p:nvGrpSpPr>
          <p:grpSpPr>
            <a:xfrm>
              <a:off x="6376552" y="1228715"/>
              <a:ext cx="1638213" cy="723922"/>
              <a:chOff x="6376552" y="1209346"/>
              <a:chExt cx="1638213" cy="723922"/>
            </a:xfrm>
          </p:grpSpPr>
          <p:pic>
            <p:nvPicPr>
              <p:cNvPr id="757" name="Shape 757"/>
              <p:cNvPicPr preferRelativeResize="0"/>
              <p:nvPr/>
            </p:nvPicPr>
            <p:blipFill rotWithShape="1">
              <a:blip r:embed="rId8">
                <a:alphaModFix/>
              </a:blip>
              <a:srcRect b="0" l="0" r="0" t="0"/>
              <a:stretch/>
            </p:blipFill>
            <p:spPr>
              <a:xfrm>
                <a:off x="6376552" y="1209346"/>
                <a:ext cx="620780" cy="620780"/>
              </a:xfrm>
              <a:prstGeom prst="rect">
                <a:avLst/>
              </a:prstGeom>
              <a:noFill/>
              <a:ln>
                <a:noFill/>
              </a:ln>
            </p:spPr>
          </p:pic>
          <p:sp>
            <p:nvSpPr>
              <p:cNvPr id="758" name="Shape 758"/>
              <p:cNvSpPr txBox="1"/>
              <p:nvPr/>
            </p:nvSpPr>
            <p:spPr>
              <a:xfrm>
                <a:off x="7098601" y="1209346"/>
                <a:ext cx="916164" cy="723922"/>
              </a:xfrm>
              <a:prstGeom prst="rect">
                <a:avLst/>
              </a:prstGeom>
              <a:noFill/>
              <a:ln>
                <a:noFill/>
              </a:ln>
            </p:spPr>
            <p:txBody>
              <a:bodyPr anchorCtr="0" anchor="ctr" bIns="20950" lIns="20950" rIns="20950" wrap="square" tIns="20950">
                <a:noAutofit/>
              </a:bodyPr>
              <a:lstStyle/>
              <a:p>
                <a:pPr indent="0" lvl="0" marL="0" marR="0" rtl="0" algn="l">
                  <a:spcBef>
                    <a:spcPts val="0"/>
                  </a:spcBef>
                  <a:spcAft>
                    <a:spcPts val="0"/>
                  </a:spcAft>
                  <a:buSzPct val="25000"/>
                  <a:buNone/>
                </a:pPr>
                <a:r>
                  <a:rPr b="1" lang="en-US" sz="1100">
                    <a:solidFill>
                      <a:srgbClr val="474747"/>
                    </a:solidFill>
                    <a:latin typeface="Arial"/>
                    <a:ea typeface="Arial"/>
                    <a:cs typeface="Arial"/>
                    <a:sym typeface="Arial"/>
                  </a:rPr>
                  <a:t>5. Security and Isolation</a:t>
                </a:r>
              </a:p>
            </p:txBody>
          </p:sp>
        </p:grpSp>
        <p:grpSp>
          <p:nvGrpSpPr>
            <p:cNvPr id="759" name="Shape 759"/>
            <p:cNvGrpSpPr/>
            <p:nvPr/>
          </p:nvGrpSpPr>
          <p:grpSpPr>
            <a:xfrm>
              <a:off x="6376552" y="2903423"/>
              <a:ext cx="1638213" cy="620780"/>
              <a:chOff x="6376552" y="2013924"/>
              <a:chExt cx="1638213" cy="620780"/>
            </a:xfrm>
          </p:grpSpPr>
          <p:pic>
            <p:nvPicPr>
              <p:cNvPr id="760" name="Shape 760"/>
              <p:cNvPicPr preferRelativeResize="0"/>
              <p:nvPr/>
            </p:nvPicPr>
            <p:blipFill rotWithShape="1">
              <a:blip r:embed="rId9">
                <a:alphaModFix/>
              </a:blip>
              <a:srcRect b="0" l="0" r="0" t="0"/>
              <a:stretch/>
            </p:blipFill>
            <p:spPr>
              <a:xfrm>
                <a:off x="6376552" y="2013924"/>
                <a:ext cx="620780" cy="620780"/>
              </a:xfrm>
              <a:prstGeom prst="rect">
                <a:avLst/>
              </a:prstGeom>
              <a:noFill/>
              <a:ln>
                <a:noFill/>
              </a:ln>
            </p:spPr>
          </p:pic>
          <p:sp>
            <p:nvSpPr>
              <p:cNvPr id="761" name="Shape 761"/>
              <p:cNvSpPr txBox="1"/>
              <p:nvPr/>
            </p:nvSpPr>
            <p:spPr>
              <a:xfrm>
                <a:off x="7098601" y="2129185"/>
                <a:ext cx="916164" cy="392176"/>
              </a:xfrm>
              <a:prstGeom prst="rect">
                <a:avLst/>
              </a:prstGeom>
              <a:noFill/>
              <a:ln>
                <a:noFill/>
              </a:ln>
            </p:spPr>
            <p:txBody>
              <a:bodyPr anchorCtr="0" anchor="ctr" bIns="20950" lIns="20950" rIns="20950" wrap="square" tIns="20950">
                <a:noAutofit/>
              </a:bodyPr>
              <a:lstStyle/>
              <a:p>
                <a:pPr indent="0" lvl="0" marL="0" marR="0" rtl="0" algn="l">
                  <a:spcBef>
                    <a:spcPts val="0"/>
                  </a:spcBef>
                  <a:spcAft>
                    <a:spcPts val="0"/>
                  </a:spcAft>
                  <a:buSzPct val="25000"/>
                  <a:buNone/>
                </a:pPr>
                <a:r>
                  <a:rPr b="1" lang="en-US" sz="1100">
                    <a:solidFill>
                      <a:srgbClr val="474747"/>
                    </a:solidFill>
                    <a:latin typeface="Arial"/>
                    <a:ea typeface="Arial"/>
                    <a:cs typeface="Arial"/>
                    <a:sym typeface="Arial"/>
                  </a:rPr>
                  <a:t>7. Scaling</a:t>
                </a:r>
              </a:p>
            </p:txBody>
          </p:sp>
        </p:grpSp>
        <p:grpSp>
          <p:nvGrpSpPr>
            <p:cNvPr id="762" name="Shape 762"/>
            <p:cNvGrpSpPr/>
            <p:nvPr/>
          </p:nvGrpSpPr>
          <p:grpSpPr>
            <a:xfrm>
              <a:off x="6376552" y="2054091"/>
              <a:ext cx="1715297" cy="723922"/>
              <a:chOff x="6376552" y="2778013"/>
              <a:chExt cx="1715297" cy="723922"/>
            </a:xfrm>
          </p:grpSpPr>
          <p:pic>
            <p:nvPicPr>
              <p:cNvPr id="763" name="Shape 763"/>
              <p:cNvPicPr preferRelativeResize="0"/>
              <p:nvPr/>
            </p:nvPicPr>
            <p:blipFill rotWithShape="1">
              <a:blip r:embed="rId10">
                <a:alphaModFix/>
              </a:blip>
              <a:srcRect b="0" l="0" r="0" t="0"/>
              <a:stretch/>
            </p:blipFill>
            <p:spPr>
              <a:xfrm>
                <a:off x="6376552" y="2824800"/>
                <a:ext cx="620780" cy="620780"/>
              </a:xfrm>
              <a:prstGeom prst="rect">
                <a:avLst/>
              </a:prstGeom>
              <a:noFill/>
              <a:ln>
                <a:noFill/>
              </a:ln>
            </p:spPr>
          </p:pic>
          <p:sp>
            <p:nvSpPr>
              <p:cNvPr id="764" name="Shape 764"/>
              <p:cNvSpPr txBox="1"/>
              <p:nvPr/>
            </p:nvSpPr>
            <p:spPr>
              <a:xfrm>
                <a:off x="7098600" y="2778013"/>
                <a:ext cx="993249" cy="723922"/>
              </a:xfrm>
              <a:prstGeom prst="rect">
                <a:avLst/>
              </a:prstGeom>
              <a:noFill/>
              <a:ln>
                <a:noFill/>
              </a:ln>
            </p:spPr>
            <p:txBody>
              <a:bodyPr anchorCtr="0" anchor="ctr" bIns="20950" lIns="20950" rIns="20950" wrap="square" tIns="20950">
                <a:noAutofit/>
              </a:bodyPr>
              <a:lstStyle/>
              <a:p>
                <a:pPr indent="0" lvl="0" marL="0" marR="0" rtl="0" algn="l">
                  <a:spcBef>
                    <a:spcPts val="0"/>
                  </a:spcBef>
                  <a:spcAft>
                    <a:spcPts val="0"/>
                  </a:spcAft>
                  <a:buSzPct val="25000"/>
                  <a:buNone/>
                </a:pPr>
                <a:r>
                  <a:rPr b="1" lang="en-US" sz="1100">
                    <a:solidFill>
                      <a:srgbClr val="474747"/>
                    </a:solidFill>
                    <a:latin typeface="Arial"/>
                    <a:ea typeface="Arial"/>
                    <a:cs typeface="Arial"/>
                    <a:sym typeface="Arial"/>
                  </a:rPr>
                  <a:t>6. Blue-Green deployment</a:t>
                </a: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9" name="Shape 769"/>
        <p:cNvGrpSpPr/>
        <p:nvPr/>
      </p:nvGrpSpPr>
      <p:grpSpPr>
        <a:xfrm>
          <a:off x="0" y="0"/>
          <a:ext cx="0" cy="0"/>
          <a:chOff x="0" y="0"/>
          <a:chExt cx="0" cy="0"/>
        </a:xfrm>
      </p:grpSpPr>
      <p:pic>
        <p:nvPicPr>
          <p:cNvPr id="770" name="Shape 770"/>
          <p:cNvPicPr preferRelativeResize="0"/>
          <p:nvPr/>
        </p:nvPicPr>
        <p:blipFill rotWithShape="1">
          <a:blip r:embed="rId3">
            <a:alphaModFix amt="39000"/>
          </a:blip>
          <a:srcRect b="0" l="25027" r="24676" t="0"/>
          <a:stretch/>
        </p:blipFill>
        <p:spPr>
          <a:xfrm>
            <a:off x="4626039" y="92924"/>
            <a:ext cx="4526860" cy="5053370"/>
          </a:xfrm>
          <a:prstGeom prst="rect">
            <a:avLst/>
          </a:prstGeom>
          <a:noFill/>
          <a:ln>
            <a:noFill/>
          </a:ln>
        </p:spPr>
      </p:pic>
      <p:sp>
        <p:nvSpPr>
          <p:cNvPr id="771" name="Shape 771"/>
          <p:cNvSpPr txBox="1"/>
          <p:nvPr/>
        </p:nvSpPr>
        <p:spPr>
          <a:xfrm>
            <a:off x="113722" y="273814"/>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127B70"/>
              </a:buClr>
              <a:buSzPct val="25000"/>
              <a:buFont typeface="Arial"/>
              <a:buNone/>
            </a:pPr>
            <a:r>
              <a:rPr b="1" lang="en-US" sz="2800">
                <a:solidFill>
                  <a:srgbClr val="127B70"/>
                </a:solidFill>
                <a:latin typeface="Arial"/>
                <a:ea typeface="Arial"/>
                <a:cs typeface="Arial"/>
                <a:sym typeface="Arial"/>
              </a:rPr>
              <a:t>Improve Enterprise Security Culture</a:t>
            </a:r>
          </a:p>
        </p:txBody>
      </p:sp>
      <p:sp>
        <p:nvSpPr>
          <p:cNvPr id="772" name="Shape 772"/>
          <p:cNvSpPr/>
          <p:nvPr/>
        </p:nvSpPr>
        <p:spPr>
          <a:xfrm>
            <a:off x="2286000" y="2110085"/>
            <a:ext cx="457200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3" name="Shape 773"/>
          <p:cNvSpPr txBox="1"/>
          <p:nvPr/>
        </p:nvSpPr>
        <p:spPr>
          <a:xfrm>
            <a:off x="366713" y="1209206"/>
            <a:ext cx="4186883" cy="3382961"/>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chemeClr val="dk1"/>
              </a:buClr>
              <a:buSzPct val="100000"/>
              <a:buFont typeface="Arial"/>
              <a:buChar char="•"/>
            </a:pPr>
            <a:r>
              <a:rPr lang="en-US" sz="2400">
                <a:solidFill>
                  <a:schemeClr val="dk1"/>
                </a:solidFill>
                <a:latin typeface="Arial"/>
                <a:ea typeface="Arial"/>
                <a:cs typeface="Arial"/>
                <a:sym typeface="Arial"/>
              </a:rPr>
              <a:t>Makes it easier to do the right things </a:t>
            </a:r>
          </a:p>
          <a:p>
            <a:pPr indent="-285750" lvl="0" marL="285750" marR="0" rtl="0" algn="l">
              <a:lnSpc>
                <a:spcPct val="110000"/>
              </a:lnSpc>
              <a:spcBef>
                <a:spcPts val="800"/>
              </a:spcBef>
              <a:spcAft>
                <a:spcPts val="0"/>
              </a:spcAft>
              <a:buClr>
                <a:schemeClr val="dk1"/>
              </a:buClr>
              <a:buSzPct val="100000"/>
              <a:buFont typeface="Arial"/>
              <a:buChar char="•"/>
            </a:pPr>
            <a:r>
              <a:rPr lang="en-US" sz="2400">
                <a:solidFill>
                  <a:schemeClr val="dk1"/>
                </a:solidFill>
                <a:latin typeface="Arial"/>
                <a:ea typeface="Arial"/>
                <a:cs typeface="Arial"/>
                <a:sym typeface="Arial"/>
              </a:rPr>
              <a:t>Prevents vulnerabilities due to</a:t>
            </a:r>
          </a:p>
          <a:p>
            <a:pPr indent="-292100" lvl="1" marL="685800" marR="0" rtl="0" algn="l">
              <a:lnSpc>
                <a:spcPct val="110000"/>
              </a:lnSpc>
              <a:spcBef>
                <a:spcPts val="80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Leaked/misused credentials</a:t>
            </a:r>
          </a:p>
          <a:p>
            <a:pPr indent="-292100" lvl="1" marL="685800" marR="0" rtl="0" algn="l">
              <a:lnSpc>
                <a:spcPct val="110000"/>
              </a:lnSpc>
              <a:spcBef>
                <a:spcPts val="80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Misconfigured/Unpatched software</a:t>
            </a:r>
          </a:p>
          <a:p>
            <a:pPr indent="-292100" lvl="1" marL="685800" marR="0" rtl="0" algn="l">
              <a:lnSpc>
                <a:spcPct val="110000"/>
              </a:lnSpc>
              <a:spcBef>
                <a:spcPts val="800"/>
              </a:spcBef>
              <a:buClr>
                <a:schemeClr val="dk1"/>
              </a:buClr>
              <a:buSzPct val="100000"/>
              <a:buFont typeface="Arial"/>
              <a:buChar char="–"/>
            </a:pPr>
            <a:r>
              <a:rPr b="0" i="0" lang="en-US" sz="2000" u="none" cap="none" strike="noStrike">
                <a:solidFill>
                  <a:schemeClr val="dk1"/>
                </a:solidFill>
                <a:latin typeface="Arial"/>
                <a:ea typeface="Arial"/>
                <a:cs typeface="Arial"/>
                <a:sym typeface="Arial"/>
              </a:rPr>
              <a:t>Slow &amp; rigid processes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8" name="Shape 778"/>
        <p:cNvGrpSpPr/>
        <p:nvPr/>
      </p:nvGrpSpPr>
      <p:grpSpPr>
        <a:xfrm>
          <a:off x="0" y="0"/>
          <a:ext cx="0" cy="0"/>
          <a:chOff x="0" y="0"/>
          <a:chExt cx="0" cy="0"/>
        </a:xfrm>
      </p:grpSpPr>
      <p:pic>
        <p:nvPicPr>
          <p:cNvPr descr="pcf-metrics-v1.0-dashboard.png" id="779" name="Shape 779"/>
          <p:cNvPicPr preferRelativeResize="0"/>
          <p:nvPr/>
        </p:nvPicPr>
        <p:blipFill rotWithShape="1">
          <a:blip r:embed="rId3">
            <a:alphaModFix/>
          </a:blip>
          <a:srcRect b="0" l="0" r="0" t="0"/>
          <a:stretch/>
        </p:blipFill>
        <p:spPr>
          <a:xfrm>
            <a:off x="3581204" y="1051507"/>
            <a:ext cx="5063386" cy="3562536"/>
          </a:xfrm>
          <a:prstGeom prst="rect">
            <a:avLst/>
          </a:prstGeom>
          <a:noFill/>
          <a:ln>
            <a:noFill/>
          </a:ln>
        </p:spPr>
      </p:pic>
      <p:sp>
        <p:nvSpPr>
          <p:cNvPr id="780" name="Shape 780"/>
          <p:cNvSpPr txBox="1"/>
          <p:nvPr/>
        </p:nvSpPr>
        <p:spPr>
          <a:xfrm>
            <a:off x="526610" y="1308364"/>
            <a:ext cx="2856484" cy="3293209"/>
          </a:xfrm>
          <a:prstGeom prst="rect">
            <a:avLst/>
          </a:prstGeom>
          <a:noFill/>
          <a:ln>
            <a:noFill/>
          </a:ln>
        </p:spPr>
        <p:txBody>
          <a:bodyPr anchorCtr="0" anchor="t" bIns="45700" lIns="91425" rIns="91425" wrap="square" tIns="45700">
            <a:noAutofit/>
          </a:bodyPr>
          <a:lstStyle/>
          <a:p>
            <a:pPr indent="-285750" lvl="0" marL="285750" marR="0" rtl="0" algn="l">
              <a:spcBef>
                <a:spcPts val="0"/>
              </a:spcBef>
              <a:buClr>
                <a:srgbClr val="000000"/>
              </a:buClr>
              <a:buSzPct val="100000"/>
              <a:buFont typeface="Arial"/>
              <a:buChar char="•"/>
            </a:pPr>
            <a:r>
              <a:rPr lang="en-US" sz="1600">
                <a:solidFill>
                  <a:srgbClr val="000000"/>
                </a:solidFill>
                <a:latin typeface="Arial"/>
                <a:ea typeface="Arial"/>
                <a:cs typeface="Arial"/>
                <a:sym typeface="Arial"/>
              </a:rPr>
              <a:t>Integrated, near real-time view of key app, services &amp; platform metrics</a:t>
            </a:r>
          </a:p>
          <a:p>
            <a:pPr indent="-285750" lvl="0" marL="285750" marR="0" rtl="0" algn="l">
              <a:spcBef>
                <a:spcPts val="0"/>
              </a:spcBef>
              <a:buClr>
                <a:schemeClr val="dk1"/>
              </a:buClr>
              <a:buFont typeface="Arial"/>
              <a:buNone/>
            </a:pPr>
            <a:r>
              <a:t/>
            </a:r>
            <a:endParaRPr sz="1600">
              <a:solidFill>
                <a:srgbClr val="000000"/>
              </a:solidFill>
              <a:latin typeface="Arial"/>
              <a:ea typeface="Arial"/>
              <a:cs typeface="Arial"/>
              <a:sym typeface="Arial"/>
            </a:endParaRPr>
          </a:p>
          <a:p>
            <a:pPr indent="-285750" lvl="0" marL="285750" marR="0" rtl="0" algn="l">
              <a:spcBef>
                <a:spcPts val="0"/>
              </a:spcBef>
              <a:buClr>
                <a:srgbClr val="000000"/>
              </a:buClr>
              <a:buSzPct val="100000"/>
              <a:buFont typeface="Arial"/>
              <a:buChar char="•"/>
            </a:pPr>
            <a:r>
              <a:rPr lang="en-US" sz="1600">
                <a:solidFill>
                  <a:srgbClr val="000000"/>
                </a:solidFill>
                <a:latin typeface="Arial"/>
                <a:ea typeface="Arial"/>
                <a:cs typeface="Arial"/>
                <a:sym typeface="Arial"/>
              </a:rPr>
              <a:t>Devs &amp; Ops have shared understanding of system health / availability</a:t>
            </a:r>
          </a:p>
          <a:p>
            <a:pPr indent="-285750" lvl="0" marL="285750" marR="0" rtl="0" algn="l">
              <a:spcBef>
                <a:spcPts val="0"/>
              </a:spcBef>
              <a:buClr>
                <a:schemeClr val="dk1"/>
              </a:buClr>
              <a:buFont typeface="Arial"/>
              <a:buNone/>
            </a:pPr>
            <a:r>
              <a:t/>
            </a:r>
            <a:endParaRPr sz="1600">
              <a:solidFill>
                <a:srgbClr val="000000"/>
              </a:solidFill>
              <a:latin typeface="Arial"/>
              <a:ea typeface="Arial"/>
              <a:cs typeface="Arial"/>
              <a:sym typeface="Arial"/>
            </a:endParaRPr>
          </a:p>
          <a:p>
            <a:pPr indent="-285750" lvl="0" marL="285750" marR="0" rtl="0" algn="l">
              <a:spcBef>
                <a:spcPts val="0"/>
              </a:spcBef>
              <a:buClr>
                <a:srgbClr val="000000"/>
              </a:buClr>
              <a:buSzPct val="100000"/>
              <a:buFont typeface="Arial"/>
              <a:buChar char="•"/>
            </a:pPr>
            <a:r>
              <a:rPr lang="en-US" sz="1600">
                <a:solidFill>
                  <a:srgbClr val="000000"/>
                </a:solidFill>
                <a:latin typeface="Arial"/>
                <a:ea typeface="Arial"/>
                <a:cs typeface="Arial"/>
                <a:sym typeface="Arial"/>
              </a:rPr>
              <a:t>No embedded agent</a:t>
            </a:r>
          </a:p>
          <a:p>
            <a:pPr indent="-285750" lvl="0" marL="285750" marR="0" rtl="0" algn="l">
              <a:spcBef>
                <a:spcPts val="0"/>
              </a:spcBef>
              <a:buClr>
                <a:schemeClr val="dk1"/>
              </a:buClr>
              <a:buFont typeface="Arial"/>
              <a:buNone/>
            </a:pPr>
            <a:r>
              <a:t/>
            </a:r>
            <a:endParaRPr sz="1600">
              <a:solidFill>
                <a:srgbClr val="000000"/>
              </a:solidFill>
              <a:latin typeface="Arial"/>
              <a:ea typeface="Arial"/>
              <a:cs typeface="Arial"/>
              <a:sym typeface="Arial"/>
            </a:endParaRPr>
          </a:p>
          <a:p>
            <a:pPr indent="-285750" lvl="0" marL="285750" marR="0" rtl="0" algn="l">
              <a:spcBef>
                <a:spcPts val="0"/>
              </a:spcBef>
              <a:buClr>
                <a:srgbClr val="000000"/>
              </a:buClr>
              <a:buSzPct val="100000"/>
              <a:buFont typeface="Arial"/>
              <a:buChar char="•"/>
            </a:pPr>
            <a:r>
              <a:rPr lang="en-US" sz="1600">
                <a:solidFill>
                  <a:srgbClr val="000000"/>
                </a:solidFill>
                <a:latin typeface="Arial"/>
                <a:ea typeface="Arial"/>
                <a:cs typeface="Arial"/>
                <a:sym typeface="Arial"/>
              </a:rPr>
              <a:t>Simply select an app to watch streaming data </a:t>
            </a:r>
          </a:p>
          <a:p>
            <a:pPr indent="-285750" lvl="0" marL="285750" marR="0" rtl="0" algn="l">
              <a:spcBef>
                <a:spcPts val="0"/>
              </a:spcBef>
              <a:buClr>
                <a:schemeClr val="dk1"/>
              </a:buClr>
              <a:buFont typeface="Arial"/>
              <a:buNone/>
            </a:pPr>
            <a:r>
              <a:t/>
            </a:r>
            <a:endParaRPr sz="1600">
              <a:solidFill>
                <a:srgbClr val="000000"/>
              </a:solidFill>
              <a:latin typeface="Arial"/>
              <a:ea typeface="Arial"/>
              <a:cs typeface="Arial"/>
              <a:sym typeface="Arial"/>
            </a:endParaRPr>
          </a:p>
        </p:txBody>
      </p:sp>
      <p:sp>
        <p:nvSpPr>
          <p:cNvPr id="781" name="Shape 781"/>
          <p:cNvSpPr txBox="1"/>
          <p:nvPr/>
        </p:nvSpPr>
        <p:spPr>
          <a:xfrm>
            <a:off x="113722" y="273814"/>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127B70"/>
              </a:buClr>
              <a:buSzPct val="25000"/>
              <a:buFont typeface="Arial"/>
              <a:buNone/>
            </a:pPr>
            <a:r>
              <a:rPr b="1" lang="en-US" sz="2800">
                <a:solidFill>
                  <a:srgbClr val="127B70"/>
                </a:solidFill>
                <a:latin typeface="Arial"/>
                <a:ea typeface="Arial"/>
                <a:cs typeface="Arial"/>
                <a:sym typeface="Arial"/>
              </a:rPr>
              <a:t>Fast-feedback Monitoring Capabilities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Shape 787"/>
          <p:cNvSpPr txBox="1"/>
          <p:nvPr>
            <p:ph type="title"/>
          </p:nvPr>
        </p:nvSpPr>
        <p:spPr>
          <a:xfrm>
            <a:off x="366711" y="325437"/>
            <a:ext cx="8561011" cy="460374"/>
          </a:xfrm>
          <a:prstGeom prst="rect">
            <a:avLst/>
          </a:prstGeom>
          <a:noFill/>
          <a:ln>
            <a:noFill/>
          </a:ln>
        </p:spPr>
        <p:txBody>
          <a:bodyPr anchorCtr="0" anchor="t" bIns="91425" lIns="91425" rIns="91425" wrap="square" tIns="91425">
            <a:noAutofit/>
          </a:bodyPr>
          <a:lstStyle/>
          <a:p>
            <a:pPr indent="0" lvl="0" marL="0" marR="0" rtl="0" algn="ctr">
              <a:lnSpc>
                <a:spcPct val="90000"/>
              </a:lnSpc>
              <a:spcBef>
                <a:spcPts val="0"/>
              </a:spcBef>
              <a:buClr>
                <a:schemeClr val="accent1"/>
              </a:buClr>
              <a:buSzPct val="25000"/>
              <a:buFont typeface="Arial"/>
              <a:buNone/>
            </a:pPr>
            <a:r>
              <a:rPr b="1" lang="en-US" sz="2800">
                <a:solidFill>
                  <a:schemeClr val="accent1"/>
                </a:solidFill>
                <a:latin typeface="Arial"/>
                <a:ea typeface="Arial"/>
                <a:cs typeface="Arial"/>
                <a:sym typeface="Arial"/>
              </a:rPr>
              <a:t>Comprehensive Visibility &amp; Administration</a:t>
            </a:r>
          </a:p>
        </p:txBody>
      </p:sp>
      <p:sp>
        <p:nvSpPr>
          <p:cNvPr id="788" name="Shape 788"/>
          <p:cNvSpPr txBox="1"/>
          <p:nvPr>
            <p:ph idx="12" type="sldNum"/>
          </p:nvPr>
        </p:nvSpPr>
        <p:spPr>
          <a:xfrm>
            <a:off x="-1" y="4860925"/>
            <a:ext cx="466085" cy="27463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1400">
                <a:solidFill>
                  <a:schemeClr val="dk1"/>
                </a:solidFill>
                <a:latin typeface="Arial"/>
                <a:ea typeface="Arial"/>
                <a:cs typeface="Arial"/>
                <a:sym typeface="Arial"/>
              </a:rPr>
              <a:t>‹#›</a:t>
            </a:fld>
          </a:p>
        </p:txBody>
      </p:sp>
      <p:pic>
        <p:nvPicPr>
          <p:cNvPr descr="installation-dashboard.png" id="789" name="Shape 789"/>
          <p:cNvPicPr preferRelativeResize="0"/>
          <p:nvPr/>
        </p:nvPicPr>
        <p:blipFill rotWithShape="1">
          <a:blip r:embed="rId3">
            <a:alphaModFix/>
          </a:blip>
          <a:srcRect b="10432" l="0" r="24817" t="0"/>
          <a:stretch/>
        </p:blipFill>
        <p:spPr>
          <a:xfrm>
            <a:off x="296799" y="1549458"/>
            <a:ext cx="3998264" cy="2652297"/>
          </a:xfrm>
          <a:prstGeom prst="rect">
            <a:avLst/>
          </a:prstGeom>
          <a:noFill/>
          <a:ln>
            <a:noFill/>
          </a:ln>
          <a:effectLst>
            <a:outerShdw blurRad="50800" rotWithShape="0" algn="t" dir="5400000" dist="38100">
              <a:srgbClr val="000000">
                <a:alpha val="40000"/>
              </a:srgbClr>
            </a:outerShdw>
          </a:effectLst>
        </p:spPr>
      </p:pic>
      <p:pic>
        <p:nvPicPr>
          <p:cNvPr descr="pivotal-overview.png" id="790" name="Shape 790"/>
          <p:cNvPicPr preferRelativeResize="0"/>
          <p:nvPr/>
        </p:nvPicPr>
        <p:blipFill rotWithShape="1">
          <a:blip r:embed="rId4">
            <a:alphaModFix/>
          </a:blip>
          <a:srcRect b="3736" l="0" r="0" t="5203"/>
          <a:stretch/>
        </p:blipFill>
        <p:spPr>
          <a:xfrm>
            <a:off x="4539315" y="1561108"/>
            <a:ext cx="4388408" cy="2664059"/>
          </a:xfrm>
          <a:prstGeom prst="rect">
            <a:avLst/>
          </a:prstGeom>
          <a:noFill/>
          <a:ln>
            <a:noFill/>
          </a:ln>
          <a:effectLst>
            <a:outerShdw blurRad="50800" rotWithShape="0" algn="t" dir="5400000" dist="38100">
              <a:srgbClr val="000000">
                <a:alpha val="40000"/>
              </a:srgbClr>
            </a:outerShdw>
          </a:effectLst>
        </p:spPr>
      </p:pic>
      <p:sp>
        <p:nvSpPr>
          <p:cNvPr id="791" name="Shape 791"/>
          <p:cNvSpPr txBox="1"/>
          <p:nvPr/>
        </p:nvSpPr>
        <p:spPr>
          <a:xfrm>
            <a:off x="549618" y="4278297"/>
            <a:ext cx="3648362" cy="400110"/>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2000">
                <a:solidFill>
                  <a:schemeClr val="dk1"/>
                </a:solidFill>
                <a:latin typeface="Arial"/>
                <a:ea typeface="Arial"/>
                <a:cs typeface="Arial"/>
                <a:sym typeface="Arial"/>
              </a:rPr>
              <a:t>Operations Manager</a:t>
            </a:r>
          </a:p>
        </p:txBody>
      </p:sp>
      <p:sp>
        <p:nvSpPr>
          <p:cNvPr id="792" name="Shape 792"/>
          <p:cNvSpPr txBox="1"/>
          <p:nvPr/>
        </p:nvSpPr>
        <p:spPr>
          <a:xfrm>
            <a:off x="4996183" y="4278297"/>
            <a:ext cx="3648362" cy="400110"/>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2000">
                <a:solidFill>
                  <a:schemeClr val="dk1"/>
                </a:solidFill>
                <a:latin typeface="Arial"/>
                <a:ea typeface="Arial"/>
                <a:cs typeface="Arial"/>
                <a:sym typeface="Arial"/>
              </a:rPr>
              <a:t>Applications Manager</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Shape 798"/>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08774"/>
              </a:buClr>
              <a:buSzPct val="25000"/>
              <a:buFont typeface="Arial"/>
              <a:buNone/>
            </a:pPr>
            <a:r>
              <a:rPr b="1" lang="en-US" sz="2800">
                <a:solidFill>
                  <a:srgbClr val="008774"/>
                </a:solidFill>
                <a:latin typeface="Arial"/>
                <a:ea typeface="Arial"/>
                <a:cs typeface="Arial"/>
                <a:sym typeface="Arial"/>
              </a:rPr>
              <a:t>4 Levels of High Availability</a:t>
            </a:r>
          </a:p>
        </p:txBody>
      </p:sp>
      <p:sp>
        <p:nvSpPr>
          <p:cNvPr id="799" name="Shape 799"/>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800" name="Shape 800"/>
          <p:cNvSpPr txBox="1"/>
          <p:nvPr/>
        </p:nvSpPr>
        <p:spPr>
          <a:xfrm>
            <a:off x="5945095" y="1961238"/>
            <a:ext cx="2564020" cy="307777"/>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400">
                <a:solidFill>
                  <a:schemeClr val="dk2"/>
                </a:solidFill>
                <a:latin typeface="Arial"/>
                <a:ea typeface="Arial"/>
                <a:cs typeface="Arial"/>
                <a:sym typeface="Arial"/>
              </a:rPr>
              <a:t>Availability Zone Fail</a:t>
            </a:r>
          </a:p>
        </p:txBody>
      </p:sp>
      <p:sp>
        <p:nvSpPr>
          <p:cNvPr id="801" name="Shape 801"/>
          <p:cNvSpPr/>
          <p:nvPr/>
        </p:nvSpPr>
        <p:spPr>
          <a:xfrm>
            <a:off x="6977568" y="1433042"/>
            <a:ext cx="375971" cy="375971"/>
          </a:xfrm>
          <a:prstGeom prst="ellipse">
            <a:avLst/>
          </a:prstGeom>
          <a:solidFill>
            <a:srgbClr val="C5DED7"/>
          </a:solidFill>
          <a:ln>
            <a:noFill/>
          </a:ln>
        </p:spPr>
        <p:txBody>
          <a:bodyPr anchorCtr="0" anchor="ctr" bIns="0" lIns="0" rIns="0" wrap="square" tIns="0">
            <a:noAutofit/>
          </a:bodyPr>
          <a:lstStyle/>
          <a:p>
            <a:pPr indent="0" lvl="0" marL="0" marR="0" rtl="0" algn="ctr">
              <a:spcBef>
                <a:spcPts val="0"/>
              </a:spcBef>
              <a:buSzPct val="25000"/>
              <a:buNone/>
            </a:pPr>
            <a:r>
              <a:rPr lang="en-US" sz="1800">
                <a:solidFill>
                  <a:schemeClr val="accent2"/>
                </a:solidFill>
                <a:latin typeface="Arial"/>
                <a:ea typeface="Arial"/>
                <a:cs typeface="Arial"/>
                <a:sym typeface="Arial"/>
              </a:rPr>
              <a:t>4</a:t>
            </a:r>
          </a:p>
        </p:txBody>
      </p:sp>
      <p:sp>
        <p:nvSpPr>
          <p:cNvPr id="802" name="Shape 802"/>
          <p:cNvSpPr txBox="1"/>
          <p:nvPr/>
        </p:nvSpPr>
        <p:spPr>
          <a:xfrm>
            <a:off x="3799818" y="1961238"/>
            <a:ext cx="1756762" cy="307777"/>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400">
                <a:solidFill>
                  <a:schemeClr val="dk2"/>
                </a:solidFill>
                <a:latin typeface="Arial"/>
                <a:ea typeface="Arial"/>
                <a:cs typeface="Arial"/>
                <a:sym typeface="Arial"/>
              </a:rPr>
              <a:t>VM Fail</a:t>
            </a:r>
          </a:p>
        </p:txBody>
      </p:sp>
      <p:sp>
        <p:nvSpPr>
          <p:cNvPr id="803" name="Shape 803"/>
          <p:cNvSpPr/>
          <p:nvPr/>
        </p:nvSpPr>
        <p:spPr>
          <a:xfrm>
            <a:off x="4458636" y="1445727"/>
            <a:ext cx="375971" cy="375971"/>
          </a:xfrm>
          <a:prstGeom prst="ellipse">
            <a:avLst/>
          </a:prstGeom>
          <a:solidFill>
            <a:srgbClr val="C5DED7"/>
          </a:solidFill>
          <a:ln>
            <a:noFill/>
          </a:ln>
        </p:spPr>
        <p:txBody>
          <a:bodyPr anchorCtr="0" anchor="ctr" bIns="0" lIns="0" rIns="0" wrap="square" tIns="0">
            <a:noAutofit/>
          </a:bodyPr>
          <a:lstStyle/>
          <a:p>
            <a:pPr indent="0" lvl="0" marL="0" marR="0" rtl="0" algn="ctr">
              <a:spcBef>
                <a:spcPts val="0"/>
              </a:spcBef>
              <a:buSzPct val="25000"/>
              <a:buNone/>
            </a:pPr>
            <a:r>
              <a:rPr lang="en-US" sz="1800">
                <a:solidFill>
                  <a:schemeClr val="accent2"/>
                </a:solidFill>
                <a:latin typeface="Arial"/>
                <a:ea typeface="Arial"/>
                <a:cs typeface="Arial"/>
                <a:sym typeface="Arial"/>
              </a:rPr>
              <a:t>3</a:t>
            </a:r>
          </a:p>
        </p:txBody>
      </p:sp>
      <p:sp>
        <p:nvSpPr>
          <p:cNvPr id="804" name="Shape 804"/>
          <p:cNvSpPr txBox="1"/>
          <p:nvPr/>
        </p:nvSpPr>
        <p:spPr>
          <a:xfrm>
            <a:off x="2178392" y="1961238"/>
            <a:ext cx="1446698" cy="307777"/>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400">
                <a:solidFill>
                  <a:schemeClr val="dk2"/>
                </a:solidFill>
                <a:latin typeface="Arial"/>
                <a:ea typeface="Arial"/>
                <a:cs typeface="Arial"/>
                <a:sym typeface="Arial"/>
              </a:rPr>
              <a:t>Process Fail</a:t>
            </a:r>
          </a:p>
        </p:txBody>
      </p:sp>
      <p:sp>
        <p:nvSpPr>
          <p:cNvPr id="805" name="Shape 805"/>
          <p:cNvSpPr/>
          <p:nvPr/>
        </p:nvSpPr>
        <p:spPr>
          <a:xfrm>
            <a:off x="2669225" y="1433042"/>
            <a:ext cx="375971" cy="375971"/>
          </a:xfrm>
          <a:prstGeom prst="ellipse">
            <a:avLst/>
          </a:prstGeom>
          <a:solidFill>
            <a:srgbClr val="C5DED7"/>
          </a:solidFill>
          <a:ln>
            <a:noFill/>
          </a:ln>
        </p:spPr>
        <p:txBody>
          <a:bodyPr anchorCtr="0" anchor="ctr" bIns="0" lIns="0" rIns="0" wrap="square" tIns="0">
            <a:noAutofit/>
          </a:bodyPr>
          <a:lstStyle/>
          <a:p>
            <a:pPr indent="0" lvl="0" marL="0" marR="0" rtl="0" algn="ctr">
              <a:spcBef>
                <a:spcPts val="0"/>
              </a:spcBef>
              <a:buSzPct val="25000"/>
              <a:buNone/>
            </a:pPr>
            <a:r>
              <a:rPr lang="en-US" sz="1800">
                <a:solidFill>
                  <a:schemeClr val="accent2"/>
                </a:solidFill>
                <a:latin typeface="Arial"/>
                <a:ea typeface="Arial"/>
                <a:cs typeface="Arial"/>
                <a:sym typeface="Arial"/>
              </a:rPr>
              <a:t>2</a:t>
            </a:r>
          </a:p>
        </p:txBody>
      </p:sp>
      <p:sp>
        <p:nvSpPr>
          <p:cNvPr id="806" name="Shape 806"/>
          <p:cNvSpPr txBox="1"/>
          <p:nvPr/>
        </p:nvSpPr>
        <p:spPr>
          <a:xfrm>
            <a:off x="471779" y="1961238"/>
            <a:ext cx="1376198" cy="523220"/>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400">
                <a:solidFill>
                  <a:schemeClr val="dk2"/>
                </a:solidFill>
                <a:latin typeface="Arial"/>
                <a:ea typeface="Arial"/>
                <a:cs typeface="Arial"/>
                <a:sym typeface="Arial"/>
              </a:rPr>
              <a:t>App Instance Fail</a:t>
            </a:r>
          </a:p>
        </p:txBody>
      </p:sp>
      <p:sp>
        <p:nvSpPr>
          <p:cNvPr id="807" name="Shape 807"/>
          <p:cNvSpPr/>
          <p:nvPr/>
        </p:nvSpPr>
        <p:spPr>
          <a:xfrm>
            <a:off x="945788" y="1445727"/>
            <a:ext cx="375971" cy="375971"/>
          </a:xfrm>
          <a:prstGeom prst="ellipse">
            <a:avLst/>
          </a:prstGeom>
          <a:solidFill>
            <a:srgbClr val="C5DED7"/>
          </a:solidFill>
          <a:ln>
            <a:noFill/>
          </a:ln>
        </p:spPr>
        <p:txBody>
          <a:bodyPr anchorCtr="0" anchor="ctr" bIns="0" lIns="0" rIns="0" wrap="square" tIns="0">
            <a:noAutofit/>
          </a:bodyPr>
          <a:lstStyle/>
          <a:p>
            <a:pPr indent="0" lvl="0" marL="0" marR="0" rtl="0" algn="ctr">
              <a:spcBef>
                <a:spcPts val="0"/>
              </a:spcBef>
              <a:buSzPct val="25000"/>
              <a:buNone/>
            </a:pPr>
            <a:r>
              <a:rPr lang="en-US" sz="1800">
                <a:solidFill>
                  <a:schemeClr val="accent2"/>
                </a:solidFill>
                <a:latin typeface="Arial"/>
                <a:ea typeface="Arial"/>
                <a:cs typeface="Arial"/>
                <a:sym typeface="Arial"/>
              </a:rPr>
              <a:t>1</a:t>
            </a:r>
          </a:p>
        </p:txBody>
      </p:sp>
      <p:sp>
        <p:nvSpPr>
          <p:cNvPr id="808" name="Shape 808"/>
          <p:cNvSpPr/>
          <p:nvPr/>
        </p:nvSpPr>
        <p:spPr>
          <a:xfrm>
            <a:off x="2247888" y="2629913"/>
            <a:ext cx="1248226" cy="1447800"/>
          </a:xfrm>
          <a:prstGeom prst="rect">
            <a:avLst/>
          </a:prstGeom>
          <a:solidFill>
            <a:srgbClr val="D4E5E2"/>
          </a:solidFill>
          <a:ln cap="flat" cmpd="sng" w="9525">
            <a:solidFill>
              <a:srgbClr val="AED4C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09" name="Shape 809"/>
          <p:cNvSpPr/>
          <p:nvPr/>
        </p:nvSpPr>
        <p:spPr>
          <a:xfrm>
            <a:off x="2408980" y="3087926"/>
            <a:ext cx="408433" cy="831293"/>
          </a:xfrm>
          <a:prstGeom prst="rect">
            <a:avLst/>
          </a:prstGeom>
          <a:noFill/>
          <a:ln cap="flat" cmpd="sng" w="9525">
            <a:solidFill>
              <a:srgbClr val="47AB9D"/>
            </a:solidFill>
            <a:prstDash val="dash"/>
            <a:round/>
            <a:headEnd len="med" w="med" type="none"/>
            <a:tailEnd len="med" w="med" type="none"/>
          </a:ln>
        </p:spPr>
        <p:txBody>
          <a:bodyPr anchorCtr="0" anchor="b"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sp>
        <p:nvSpPr>
          <p:cNvPr id="810" name="Shape 810"/>
          <p:cNvSpPr/>
          <p:nvPr/>
        </p:nvSpPr>
        <p:spPr>
          <a:xfrm>
            <a:off x="2953576" y="3090902"/>
            <a:ext cx="408433" cy="831293"/>
          </a:xfrm>
          <a:prstGeom prst="rect">
            <a:avLst/>
          </a:prstGeom>
          <a:noFill/>
          <a:ln cap="flat" cmpd="sng" w="9525">
            <a:solidFill>
              <a:srgbClr val="47AB9D"/>
            </a:solidFill>
            <a:prstDash val="dash"/>
            <a:round/>
            <a:headEnd len="med" w="med" type="none"/>
            <a:tailEnd len="med" w="med" type="none"/>
          </a:ln>
        </p:spPr>
        <p:txBody>
          <a:bodyPr anchorCtr="0" anchor="b"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sp>
        <p:nvSpPr>
          <p:cNvPr id="811" name="Shape 811"/>
          <p:cNvSpPr/>
          <p:nvPr/>
        </p:nvSpPr>
        <p:spPr>
          <a:xfrm>
            <a:off x="2374635" y="3156874"/>
            <a:ext cx="466888" cy="156955"/>
          </a:xfrm>
          <a:prstGeom prst="rect">
            <a:avLst/>
          </a:prstGeom>
          <a:gradFill>
            <a:gsLst>
              <a:gs pos="0">
                <a:srgbClr val="009B82"/>
              </a:gs>
              <a:gs pos="100000">
                <a:srgbClr val="A1E7D2"/>
              </a:gs>
            </a:gsLst>
            <a:lin ang="16200000" scaled="0"/>
          </a:gradFill>
          <a:ln cap="flat" cmpd="sng" w="9525">
            <a:solidFill>
              <a:srgbClr val="00867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12" name="Shape 812"/>
          <p:cNvSpPr txBox="1"/>
          <p:nvPr/>
        </p:nvSpPr>
        <p:spPr>
          <a:xfrm>
            <a:off x="2216001" y="2774628"/>
            <a:ext cx="833206"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400">
                <a:solidFill>
                  <a:schemeClr val="accent1"/>
                </a:solidFill>
                <a:latin typeface="Arial"/>
                <a:ea typeface="Arial"/>
                <a:cs typeface="Arial"/>
                <a:sym typeface="Arial"/>
              </a:rPr>
              <a:t>Process</a:t>
            </a:r>
          </a:p>
        </p:txBody>
      </p:sp>
      <p:grpSp>
        <p:nvGrpSpPr>
          <p:cNvPr id="813" name="Shape 813"/>
          <p:cNvGrpSpPr/>
          <p:nvPr/>
        </p:nvGrpSpPr>
        <p:grpSpPr>
          <a:xfrm>
            <a:off x="2473806" y="3114865"/>
            <a:ext cx="214095" cy="217642"/>
            <a:chOff x="0" y="0"/>
            <a:chExt cx="9144001" cy="5143500"/>
          </a:xfrm>
        </p:grpSpPr>
        <p:cxnSp>
          <p:nvCxnSpPr>
            <p:cNvPr id="814" name="Shape 814"/>
            <p:cNvCxnSpPr/>
            <p:nvPr/>
          </p:nvCxnSpPr>
          <p:spPr>
            <a:xfrm flipH="1">
              <a:off x="0" y="0"/>
              <a:ext cx="9144001" cy="5143500"/>
            </a:xfrm>
            <a:prstGeom prst="straightConnector1">
              <a:avLst/>
            </a:prstGeom>
            <a:noFill/>
            <a:ln cap="flat" cmpd="sng" w="9525">
              <a:solidFill>
                <a:srgbClr val="D45A5D"/>
              </a:solidFill>
              <a:prstDash val="solid"/>
              <a:round/>
              <a:headEnd len="med" w="med" type="none"/>
              <a:tailEnd len="med" w="med" type="none"/>
            </a:ln>
            <a:effectLst>
              <a:outerShdw blurRad="40000" rotWithShape="0" dir="5400000" dist="20000">
                <a:srgbClr val="000000">
                  <a:alpha val="37647"/>
                </a:srgbClr>
              </a:outerShdw>
            </a:effectLst>
          </p:spPr>
        </p:cxnSp>
        <p:cxnSp>
          <p:nvCxnSpPr>
            <p:cNvPr id="815" name="Shape 815"/>
            <p:cNvCxnSpPr/>
            <p:nvPr/>
          </p:nvCxnSpPr>
          <p:spPr>
            <a:xfrm rot="10800000">
              <a:off x="0" y="0"/>
              <a:ext cx="9144001" cy="5034115"/>
            </a:xfrm>
            <a:prstGeom prst="straightConnector1">
              <a:avLst/>
            </a:prstGeom>
            <a:noFill/>
            <a:ln cap="flat" cmpd="sng" w="9525">
              <a:solidFill>
                <a:srgbClr val="D45A5D"/>
              </a:solidFill>
              <a:prstDash val="solid"/>
              <a:round/>
              <a:headEnd len="med" w="med" type="none"/>
              <a:tailEnd len="med" w="med" type="none"/>
            </a:ln>
            <a:effectLst>
              <a:outerShdw blurRad="40000" rotWithShape="0" dir="5400000" dist="20000">
                <a:srgbClr val="000000">
                  <a:alpha val="37647"/>
                </a:srgbClr>
              </a:outerShdw>
            </a:effectLst>
          </p:spPr>
        </p:cxnSp>
      </p:grpSp>
      <p:sp>
        <p:nvSpPr>
          <p:cNvPr id="816" name="Shape 816"/>
          <p:cNvSpPr/>
          <p:nvPr/>
        </p:nvSpPr>
        <p:spPr>
          <a:xfrm>
            <a:off x="3883474" y="2648939"/>
            <a:ext cx="1673105" cy="1447800"/>
          </a:xfrm>
          <a:prstGeom prst="rect">
            <a:avLst/>
          </a:prstGeom>
          <a:solidFill>
            <a:srgbClr val="D4E5E2"/>
          </a:solidFill>
          <a:ln cap="flat" cmpd="sng" w="9525">
            <a:solidFill>
              <a:srgbClr val="AED4C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17" name="Shape 817"/>
          <p:cNvSpPr/>
          <p:nvPr/>
        </p:nvSpPr>
        <p:spPr>
          <a:xfrm>
            <a:off x="3988539" y="3106952"/>
            <a:ext cx="408433" cy="831293"/>
          </a:xfrm>
          <a:prstGeom prst="rect">
            <a:avLst/>
          </a:prstGeom>
          <a:noFill/>
          <a:ln cap="flat" cmpd="sng" w="9525">
            <a:solidFill>
              <a:srgbClr val="47AB9D"/>
            </a:solidFill>
            <a:prstDash val="dash"/>
            <a:round/>
            <a:headEnd len="med" w="med" type="none"/>
            <a:tailEnd len="med" w="med" type="none"/>
          </a:ln>
        </p:spPr>
        <p:txBody>
          <a:bodyPr anchorCtr="0" anchor="b"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sp>
        <p:nvSpPr>
          <p:cNvPr id="818" name="Shape 818"/>
          <p:cNvSpPr/>
          <p:nvPr/>
        </p:nvSpPr>
        <p:spPr>
          <a:xfrm>
            <a:off x="4514459" y="3109928"/>
            <a:ext cx="408433" cy="831293"/>
          </a:xfrm>
          <a:prstGeom prst="rect">
            <a:avLst/>
          </a:prstGeom>
          <a:noFill/>
          <a:ln cap="flat" cmpd="sng" w="9525">
            <a:solidFill>
              <a:srgbClr val="47AB9D"/>
            </a:solidFill>
            <a:prstDash val="dash"/>
            <a:round/>
            <a:headEnd len="med" w="med" type="none"/>
            <a:tailEnd len="med" w="med" type="none"/>
          </a:ln>
        </p:spPr>
        <p:txBody>
          <a:bodyPr anchorCtr="0" anchor="b"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grpSp>
        <p:nvGrpSpPr>
          <p:cNvPr id="819" name="Shape 819"/>
          <p:cNvGrpSpPr/>
          <p:nvPr/>
        </p:nvGrpSpPr>
        <p:grpSpPr>
          <a:xfrm>
            <a:off x="4439591" y="3231829"/>
            <a:ext cx="548640" cy="545670"/>
            <a:chOff x="0" y="0"/>
            <a:chExt cx="9144001" cy="5143500"/>
          </a:xfrm>
        </p:grpSpPr>
        <p:cxnSp>
          <p:nvCxnSpPr>
            <p:cNvPr id="820" name="Shape 820"/>
            <p:cNvCxnSpPr/>
            <p:nvPr/>
          </p:nvCxnSpPr>
          <p:spPr>
            <a:xfrm flipH="1">
              <a:off x="0" y="0"/>
              <a:ext cx="9144001" cy="5143500"/>
            </a:xfrm>
            <a:prstGeom prst="straightConnector1">
              <a:avLst/>
            </a:prstGeom>
            <a:noFill/>
            <a:ln cap="flat" cmpd="sng" w="9525">
              <a:solidFill>
                <a:srgbClr val="D45A5D"/>
              </a:solidFill>
              <a:prstDash val="solid"/>
              <a:round/>
              <a:headEnd len="med" w="med" type="none"/>
              <a:tailEnd len="med" w="med" type="none"/>
            </a:ln>
            <a:effectLst>
              <a:outerShdw blurRad="40000" rotWithShape="0" dir="5400000" dist="20000">
                <a:srgbClr val="000000">
                  <a:alpha val="37647"/>
                </a:srgbClr>
              </a:outerShdw>
            </a:effectLst>
          </p:spPr>
        </p:cxnSp>
        <p:cxnSp>
          <p:nvCxnSpPr>
            <p:cNvPr id="821" name="Shape 821"/>
            <p:cNvCxnSpPr/>
            <p:nvPr/>
          </p:nvCxnSpPr>
          <p:spPr>
            <a:xfrm rot="10800000">
              <a:off x="0" y="0"/>
              <a:ext cx="9144001" cy="5034115"/>
            </a:xfrm>
            <a:prstGeom prst="straightConnector1">
              <a:avLst/>
            </a:prstGeom>
            <a:noFill/>
            <a:ln cap="flat" cmpd="sng" w="9525">
              <a:solidFill>
                <a:srgbClr val="D45A5D"/>
              </a:solidFill>
              <a:prstDash val="solid"/>
              <a:round/>
              <a:headEnd len="med" w="med" type="none"/>
              <a:tailEnd len="med" w="med" type="none"/>
            </a:ln>
            <a:effectLst>
              <a:outerShdw blurRad="40000" rotWithShape="0" dir="5400000" dist="20000">
                <a:srgbClr val="000000">
                  <a:alpha val="37647"/>
                </a:srgbClr>
              </a:outerShdw>
            </a:effectLst>
          </p:spPr>
        </p:cxnSp>
      </p:grpSp>
      <p:sp>
        <p:nvSpPr>
          <p:cNvPr id="822" name="Shape 822"/>
          <p:cNvSpPr/>
          <p:nvPr/>
        </p:nvSpPr>
        <p:spPr>
          <a:xfrm>
            <a:off x="5059055" y="3112904"/>
            <a:ext cx="408433" cy="831293"/>
          </a:xfrm>
          <a:prstGeom prst="rect">
            <a:avLst/>
          </a:prstGeom>
          <a:noFill/>
          <a:ln cap="flat" cmpd="sng" w="9525">
            <a:solidFill>
              <a:srgbClr val="47AB9D"/>
            </a:solidFill>
            <a:prstDash val="dash"/>
            <a:round/>
            <a:headEnd len="med" w="med" type="none"/>
            <a:tailEnd len="med" w="med" type="none"/>
          </a:ln>
        </p:spPr>
        <p:txBody>
          <a:bodyPr anchorCtr="0" anchor="b"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sp>
        <p:nvSpPr>
          <p:cNvPr id="823" name="Shape 823"/>
          <p:cNvSpPr/>
          <p:nvPr/>
        </p:nvSpPr>
        <p:spPr>
          <a:xfrm>
            <a:off x="5945095" y="2648939"/>
            <a:ext cx="1252960" cy="1447800"/>
          </a:xfrm>
          <a:prstGeom prst="rect">
            <a:avLst/>
          </a:prstGeom>
          <a:solidFill>
            <a:srgbClr val="D4E5E2"/>
          </a:solidFill>
          <a:ln cap="flat" cmpd="sng" w="9525">
            <a:solidFill>
              <a:srgbClr val="AED4C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24" name="Shape 824"/>
          <p:cNvSpPr/>
          <p:nvPr/>
        </p:nvSpPr>
        <p:spPr>
          <a:xfrm>
            <a:off x="6034034" y="2783475"/>
            <a:ext cx="502920" cy="502920"/>
          </a:xfrm>
          <a:prstGeom prst="rect">
            <a:avLst/>
          </a:prstGeom>
          <a:noFill/>
          <a:ln cap="flat" cmpd="sng" w="9525">
            <a:solidFill>
              <a:srgbClr val="47AB9D"/>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sp>
        <p:nvSpPr>
          <p:cNvPr id="825" name="Shape 825"/>
          <p:cNvSpPr/>
          <p:nvPr/>
        </p:nvSpPr>
        <p:spPr>
          <a:xfrm>
            <a:off x="6606486" y="2783475"/>
            <a:ext cx="502920" cy="502920"/>
          </a:xfrm>
          <a:prstGeom prst="rect">
            <a:avLst/>
          </a:prstGeom>
          <a:noFill/>
          <a:ln cap="flat" cmpd="sng" w="9525">
            <a:solidFill>
              <a:srgbClr val="47AB9D"/>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sp>
        <p:nvSpPr>
          <p:cNvPr id="826" name="Shape 826"/>
          <p:cNvSpPr/>
          <p:nvPr/>
        </p:nvSpPr>
        <p:spPr>
          <a:xfrm>
            <a:off x="6037026" y="3402825"/>
            <a:ext cx="502920" cy="502920"/>
          </a:xfrm>
          <a:prstGeom prst="rect">
            <a:avLst/>
          </a:prstGeom>
          <a:noFill/>
          <a:ln cap="flat" cmpd="sng" w="9525">
            <a:solidFill>
              <a:srgbClr val="47AB9D"/>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sp>
        <p:nvSpPr>
          <p:cNvPr id="827" name="Shape 827"/>
          <p:cNvSpPr/>
          <p:nvPr/>
        </p:nvSpPr>
        <p:spPr>
          <a:xfrm>
            <a:off x="6609478" y="3402825"/>
            <a:ext cx="502920" cy="502920"/>
          </a:xfrm>
          <a:prstGeom prst="rect">
            <a:avLst/>
          </a:prstGeom>
          <a:noFill/>
          <a:ln cap="flat" cmpd="sng" w="9525">
            <a:solidFill>
              <a:srgbClr val="47AB9D"/>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grpSp>
        <p:nvGrpSpPr>
          <p:cNvPr id="828" name="Shape 828"/>
          <p:cNvGrpSpPr/>
          <p:nvPr/>
        </p:nvGrpSpPr>
        <p:grpSpPr>
          <a:xfrm>
            <a:off x="7350455" y="2645963"/>
            <a:ext cx="1252960" cy="1447800"/>
            <a:chOff x="6097495" y="2894729"/>
            <a:chExt cx="1252960" cy="1447800"/>
          </a:xfrm>
        </p:grpSpPr>
        <p:sp>
          <p:nvSpPr>
            <p:cNvPr id="829" name="Shape 829"/>
            <p:cNvSpPr/>
            <p:nvPr/>
          </p:nvSpPr>
          <p:spPr>
            <a:xfrm>
              <a:off x="6097495" y="2894729"/>
              <a:ext cx="1252960" cy="1447800"/>
            </a:xfrm>
            <a:prstGeom prst="rect">
              <a:avLst/>
            </a:prstGeom>
            <a:solidFill>
              <a:srgbClr val="D4E5E2"/>
            </a:solidFill>
            <a:ln cap="flat" cmpd="sng" w="9525">
              <a:solidFill>
                <a:srgbClr val="AED4C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30" name="Shape 830"/>
            <p:cNvSpPr/>
            <p:nvPr/>
          </p:nvSpPr>
          <p:spPr>
            <a:xfrm>
              <a:off x="6186434" y="3029265"/>
              <a:ext cx="502920" cy="502920"/>
            </a:xfrm>
            <a:prstGeom prst="rect">
              <a:avLst/>
            </a:prstGeom>
            <a:noFill/>
            <a:ln cap="flat" cmpd="sng" w="9525">
              <a:solidFill>
                <a:srgbClr val="47AB9D"/>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sp>
          <p:nvSpPr>
            <p:cNvPr id="831" name="Shape 831"/>
            <p:cNvSpPr/>
            <p:nvPr/>
          </p:nvSpPr>
          <p:spPr>
            <a:xfrm>
              <a:off x="6758886" y="3029265"/>
              <a:ext cx="502920" cy="502920"/>
            </a:xfrm>
            <a:prstGeom prst="rect">
              <a:avLst/>
            </a:prstGeom>
            <a:noFill/>
            <a:ln cap="flat" cmpd="sng" w="9525">
              <a:solidFill>
                <a:srgbClr val="47AB9D"/>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sp>
          <p:nvSpPr>
            <p:cNvPr id="832" name="Shape 832"/>
            <p:cNvSpPr/>
            <p:nvPr/>
          </p:nvSpPr>
          <p:spPr>
            <a:xfrm>
              <a:off x="6189426" y="3648615"/>
              <a:ext cx="502920" cy="502920"/>
            </a:xfrm>
            <a:prstGeom prst="rect">
              <a:avLst/>
            </a:prstGeom>
            <a:noFill/>
            <a:ln cap="flat" cmpd="sng" w="9525">
              <a:solidFill>
                <a:srgbClr val="47AB9D"/>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sp>
          <p:nvSpPr>
            <p:cNvPr id="833" name="Shape 833"/>
            <p:cNvSpPr/>
            <p:nvPr/>
          </p:nvSpPr>
          <p:spPr>
            <a:xfrm>
              <a:off x="6761878" y="3648615"/>
              <a:ext cx="502920" cy="502920"/>
            </a:xfrm>
            <a:prstGeom prst="rect">
              <a:avLst/>
            </a:prstGeom>
            <a:noFill/>
            <a:ln cap="flat" cmpd="sng" w="9525">
              <a:solidFill>
                <a:srgbClr val="47AB9D"/>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200">
                  <a:solidFill>
                    <a:srgbClr val="17538A"/>
                  </a:solidFill>
                  <a:latin typeface="Arial"/>
                  <a:ea typeface="Arial"/>
                  <a:cs typeface="Arial"/>
                  <a:sym typeface="Arial"/>
                </a:rPr>
                <a:t>VM</a:t>
              </a:r>
            </a:p>
          </p:txBody>
        </p:sp>
      </p:grpSp>
      <p:grpSp>
        <p:nvGrpSpPr>
          <p:cNvPr id="834" name="Shape 834"/>
          <p:cNvGrpSpPr/>
          <p:nvPr/>
        </p:nvGrpSpPr>
        <p:grpSpPr>
          <a:xfrm>
            <a:off x="6093085" y="2783475"/>
            <a:ext cx="958082" cy="1120690"/>
            <a:chOff x="0" y="0"/>
            <a:chExt cx="9144001" cy="5143500"/>
          </a:xfrm>
        </p:grpSpPr>
        <p:cxnSp>
          <p:nvCxnSpPr>
            <p:cNvPr id="835" name="Shape 835"/>
            <p:cNvCxnSpPr/>
            <p:nvPr/>
          </p:nvCxnSpPr>
          <p:spPr>
            <a:xfrm flipH="1">
              <a:off x="0" y="0"/>
              <a:ext cx="9144001" cy="5143500"/>
            </a:xfrm>
            <a:prstGeom prst="straightConnector1">
              <a:avLst/>
            </a:prstGeom>
            <a:noFill/>
            <a:ln cap="flat" cmpd="sng" w="9525">
              <a:solidFill>
                <a:srgbClr val="D45A5D"/>
              </a:solidFill>
              <a:prstDash val="solid"/>
              <a:round/>
              <a:headEnd len="med" w="med" type="none"/>
              <a:tailEnd len="med" w="med" type="none"/>
            </a:ln>
            <a:effectLst>
              <a:outerShdw blurRad="40000" rotWithShape="0" dir="5400000" dist="20000">
                <a:srgbClr val="000000">
                  <a:alpha val="37647"/>
                </a:srgbClr>
              </a:outerShdw>
            </a:effectLst>
          </p:spPr>
        </p:cxnSp>
        <p:cxnSp>
          <p:nvCxnSpPr>
            <p:cNvPr id="836" name="Shape 836"/>
            <p:cNvCxnSpPr/>
            <p:nvPr/>
          </p:nvCxnSpPr>
          <p:spPr>
            <a:xfrm rot="10800000">
              <a:off x="0" y="0"/>
              <a:ext cx="9144001" cy="5135307"/>
            </a:xfrm>
            <a:prstGeom prst="straightConnector1">
              <a:avLst/>
            </a:prstGeom>
            <a:noFill/>
            <a:ln cap="flat" cmpd="sng" w="9525">
              <a:solidFill>
                <a:srgbClr val="D45A5D"/>
              </a:solidFill>
              <a:prstDash val="solid"/>
              <a:round/>
              <a:headEnd len="med" w="med" type="none"/>
              <a:tailEnd len="med" w="med" type="none"/>
            </a:ln>
            <a:effectLst>
              <a:outerShdw blurRad="40000" rotWithShape="0" dir="5400000" dist="20000">
                <a:srgbClr val="000000">
                  <a:alpha val="37647"/>
                </a:srgbClr>
              </a:outerShdw>
            </a:effectLst>
          </p:spPr>
        </p:cxnSp>
      </p:grpSp>
      <p:sp>
        <p:nvSpPr>
          <p:cNvPr id="837" name="Shape 837"/>
          <p:cNvSpPr/>
          <p:nvPr/>
        </p:nvSpPr>
        <p:spPr>
          <a:xfrm>
            <a:off x="599751" y="2632889"/>
            <a:ext cx="1248226" cy="1447800"/>
          </a:xfrm>
          <a:prstGeom prst="rect">
            <a:avLst/>
          </a:prstGeom>
          <a:solidFill>
            <a:srgbClr val="D4E5E2"/>
          </a:solidFill>
          <a:ln cap="flat" cmpd="sng" w="9525">
            <a:solidFill>
              <a:srgbClr val="AED4CF"/>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838" name="Shape 838"/>
          <p:cNvPicPr preferRelativeResize="0"/>
          <p:nvPr/>
        </p:nvPicPr>
        <p:blipFill rotWithShape="1">
          <a:blip r:embed="rId3">
            <a:alphaModFix/>
          </a:blip>
          <a:srcRect b="0" l="0" r="0" t="0"/>
          <a:stretch/>
        </p:blipFill>
        <p:spPr>
          <a:xfrm>
            <a:off x="738628" y="2786428"/>
            <a:ext cx="367417" cy="358694"/>
          </a:xfrm>
          <a:prstGeom prst="rect">
            <a:avLst/>
          </a:prstGeom>
          <a:noFill/>
          <a:ln>
            <a:noFill/>
          </a:ln>
        </p:spPr>
      </p:pic>
      <p:pic>
        <p:nvPicPr>
          <p:cNvPr id="839" name="Shape 839"/>
          <p:cNvPicPr preferRelativeResize="0"/>
          <p:nvPr/>
        </p:nvPicPr>
        <p:blipFill rotWithShape="1">
          <a:blip r:embed="rId4">
            <a:alphaModFix/>
          </a:blip>
          <a:srcRect b="0" l="0" r="0" t="0"/>
          <a:stretch/>
        </p:blipFill>
        <p:spPr>
          <a:xfrm>
            <a:off x="1265731" y="2774628"/>
            <a:ext cx="367416" cy="358694"/>
          </a:xfrm>
          <a:prstGeom prst="rect">
            <a:avLst/>
          </a:prstGeom>
          <a:noFill/>
          <a:ln>
            <a:noFill/>
          </a:ln>
        </p:spPr>
      </p:pic>
      <p:cxnSp>
        <p:nvCxnSpPr>
          <p:cNvPr id="840" name="Shape 840"/>
          <p:cNvCxnSpPr/>
          <p:nvPr/>
        </p:nvCxnSpPr>
        <p:spPr>
          <a:xfrm rot="10800000">
            <a:off x="908436" y="3227385"/>
            <a:ext cx="0" cy="292601"/>
          </a:xfrm>
          <a:prstGeom prst="straightConnector1">
            <a:avLst/>
          </a:prstGeom>
          <a:noFill/>
          <a:ln cap="flat" cmpd="sng" w="9525">
            <a:solidFill>
              <a:schemeClr val="accent1"/>
            </a:solidFill>
            <a:prstDash val="dash"/>
            <a:round/>
            <a:headEnd len="med" w="med" type="none"/>
            <a:tailEnd len="lg" w="lg" type="stealth"/>
          </a:ln>
        </p:spPr>
      </p:cxnSp>
      <p:pic>
        <p:nvPicPr>
          <p:cNvPr id="841" name="Shape 841"/>
          <p:cNvPicPr preferRelativeResize="0"/>
          <p:nvPr/>
        </p:nvPicPr>
        <p:blipFill rotWithShape="1">
          <a:blip r:embed="rId3">
            <a:alphaModFix/>
          </a:blip>
          <a:srcRect b="0" l="0" r="0" t="0"/>
          <a:stretch/>
        </p:blipFill>
        <p:spPr>
          <a:xfrm>
            <a:off x="738628" y="3612064"/>
            <a:ext cx="367417" cy="358694"/>
          </a:xfrm>
          <a:prstGeom prst="rect">
            <a:avLst/>
          </a:prstGeom>
          <a:noFill/>
          <a:ln>
            <a:noFill/>
          </a:ln>
        </p:spPr>
      </p:pic>
      <p:grpSp>
        <p:nvGrpSpPr>
          <p:cNvPr id="842" name="Shape 842"/>
          <p:cNvGrpSpPr/>
          <p:nvPr/>
        </p:nvGrpSpPr>
        <p:grpSpPr>
          <a:xfrm>
            <a:off x="732619" y="2777782"/>
            <a:ext cx="336166" cy="341736"/>
            <a:chOff x="0" y="0"/>
            <a:chExt cx="9144001" cy="5143500"/>
          </a:xfrm>
        </p:grpSpPr>
        <p:cxnSp>
          <p:nvCxnSpPr>
            <p:cNvPr id="843" name="Shape 843"/>
            <p:cNvCxnSpPr/>
            <p:nvPr/>
          </p:nvCxnSpPr>
          <p:spPr>
            <a:xfrm flipH="1">
              <a:off x="0" y="0"/>
              <a:ext cx="9144001" cy="5143500"/>
            </a:xfrm>
            <a:prstGeom prst="straightConnector1">
              <a:avLst/>
            </a:prstGeom>
            <a:noFill/>
            <a:ln cap="flat" cmpd="sng" w="9525">
              <a:solidFill>
                <a:srgbClr val="D45A5D"/>
              </a:solidFill>
              <a:prstDash val="solid"/>
              <a:round/>
              <a:headEnd len="med" w="med" type="none"/>
              <a:tailEnd len="med" w="med" type="none"/>
            </a:ln>
            <a:effectLst>
              <a:outerShdw blurRad="40000" rotWithShape="0" dir="5400000" dist="20000">
                <a:srgbClr val="000000">
                  <a:alpha val="37647"/>
                </a:srgbClr>
              </a:outerShdw>
            </a:effectLst>
          </p:spPr>
        </p:cxnSp>
        <p:cxnSp>
          <p:nvCxnSpPr>
            <p:cNvPr id="844" name="Shape 844"/>
            <p:cNvCxnSpPr/>
            <p:nvPr/>
          </p:nvCxnSpPr>
          <p:spPr>
            <a:xfrm rot="10800000">
              <a:off x="0" y="0"/>
              <a:ext cx="9144001" cy="5034116"/>
            </a:xfrm>
            <a:prstGeom prst="straightConnector1">
              <a:avLst/>
            </a:prstGeom>
            <a:noFill/>
            <a:ln cap="flat" cmpd="sng" w="9525">
              <a:solidFill>
                <a:srgbClr val="D45A5D"/>
              </a:solidFill>
              <a:prstDash val="solid"/>
              <a:round/>
              <a:headEnd len="med" w="med" type="none"/>
              <a:tailEnd len="med" w="med" type="none"/>
            </a:ln>
            <a:effectLst>
              <a:outerShdw blurRad="40000" rotWithShape="0" dir="5400000" dist="20000">
                <a:srgbClr val="000000">
                  <a:alpha val="37647"/>
                </a:srgbClr>
              </a:outerShdw>
            </a:effectLst>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p:nvPr/>
        </p:nvSpPr>
        <p:spPr>
          <a:xfrm flipH="1" rot="10800000">
            <a:off x="6841" y="1581150"/>
            <a:ext cx="9137159" cy="905720"/>
          </a:xfrm>
          <a:prstGeom prst="rect">
            <a:avLst/>
          </a:prstGeom>
          <a:solidFill>
            <a:srgbClr val="E0E0E0"/>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278" name="Shape 278"/>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08774"/>
              </a:buClr>
              <a:buSzPct val="25000"/>
              <a:buFont typeface="Arial"/>
              <a:buNone/>
            </a:pPr>
            <a:r>
              <a:rPr b="1" i="0" lang="en-US" sz="2800" u="none" cap="none" strike="noStrike">
                <a:solidFill>
                  <a:srgbClr val="008774"/>
                </a:solidFill>
                <a:latin typeface="Arial"/>
                <a:ea typeface="Arial"/>
                <a:cs typeface="Arial"/>
                <a:sym typeface="Arial"/>
              </a:rPr>
              <a:t>Changing Model for Application Delivery</a:t>
            </a:r>
          </a:p>
        </p:txBody>
      </p:sp>
      <p:sp>
        <p:nvSpPr>
          <p:cNvPr id="279" name="Shape 279"/>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grpSp>
        <p:nvGrpSpPr>
          <p:cNvPr id="280" name="Shape 280"/>
          <p:cNvGrpSpPr/>
          <p:nvPr/>
        </p:nvGrpSpPr>
        <p:grpSpPr>
          <a:xfrm>
            <a:off x="421585" y="5143500"/>
            <a:ext cx="5482295" cy="1487501"/>
            <a:chOff x="1834273" y="803436"/>
            <a:chExt cx="5482295" cy="4327363"/>
          </a:xfrm>
        </p:grpSpPr>
        <p:cxnSp>
          <p:nvCxnSpPr>
            <p:cNvPr id="281" name="Shape 281"/>
            <p:cNvCxnSpPr/>
            <p:nvPr/>
          </p:nvCxnSpPr>
          <p:spPr>
            <a:xfrm rot="10800000">
              <a:off x="1834273" y="803436"/>
              <a:ext cx="0" cy="4327363"/>
            </a:xfrm>
            <a:prstGeom prst="straightConnector1">
              <a:avLst/>
            </a:prstGeom>
            <a:noFill/>
            <a:ln cap="flat" cmpd="sng" w="9525">
              <a:solidFill>
                <a:schemeClr val="lt2"/>
              </a:solidFill>
              <a:prstDash val="solid"/>
              <a:round/>
              <a:headEnd len="med" w="med" type="none"/>
              <a:tailEnd len="med" w="med" type="none"/>
            </a:ln>
          </p:spPr>
        </p:cxnSp>
        <p:cxnSp>
          <p:nvCxnSpPr>
            <p:cNvPr id="282" name="Shape 282"/>
            <p:cNvCxnSpPr/>
            <p:nvPr/>
          </p:nvCxnSpPr>
          <p:spPr>
            <a:xfrm rot="10800000">
              <a:off x="3661705" y="803436"/>
              <a:ext cx="0" cy="4327363"/>
            </a:xfrm>
            <a:prstGeom prst="straightConnector1">
              <a:avLst/>
            </a:prstGeom>
            <a:noFill/>
            <a:ln cap="flat" cmpd="sng" w="9525">
              <a:solidFill>
                <a:schemeClr val="lt2"/>
              </a:solidFill>
              <a:prstDash val="solid"/>
              <a:round/>
              <a:headEnd len="med" w="med" type="none"/>
              <a:tailEnd len="med" w="med" type="none"/>
            </a:ln>
          </p:spPr>
        </p:cxnSp>
        <p:cxnSp>
          <p:nvCxnSpPr>
            <p:cNvPr id="283" name="Shape 283"/>
            <p:cNvCxnSpPr/>
            <p:nvPr/>
          </p:nvCxnSpPr>
          <p:spPr>
            <a:xfrm rot="10800000">
              <a:off x="5489136" y="803436"/>
              <a:ext cx="0" cy="4327363"/>
            </a:xfrm>
            <a:prstGeom prst="straightConnector1">
              <a:avLst/>
            </a:prstGeom>
            <a:noFill/>
            <a:ln cap="flat" cmpd="sng" w="9525">
              <a:solidFill>
                <a:schemeClr val="lt2"/>
              </a:solidFill>
              <a:prstDash val="solid"/>
              <a:round/>
              <a:headEnd len="med" w="med" type="none"/>
              <a:tailEnd len="med" w="med" type="none"/>
            </a:ln>
          </p:spPr>
        </p:cxnSp>
        <p:cxnSp>
          <p:nvCxnSpPr>
            <p:cNvPr id="284" name="Shape 284"/>
            <p:cNvCxnSpPr/>
            <p:nvPr/>
          </p:nvCxnSpPr>
          <p:spPr>
            <a:xfrm rot="10800000">
              <a:off x="7316568" y="803436"/>
              <a:ext cx="0" cy="4327363"/>
            </a:xfrm>
            <a:prstGeom prst="straightConnector1">
              <a:avLst/>
            </a:prstGeom>
            <a:noFill/>
            <a:ln cap="flat" cmpd="sng" w="9525">
              <a:solidFill>
                <a:schemeClr val="lt2"/>
              </a:solidFill>
              <a:prstDash val="solid"/>
              <a:round/>
              <a:headEnd len="med" w="med" type="none"/>
              <a:tailEnd len="med" w="med" type="none"/>
            </a:ln>
          </p:spPr>
        </p:cxnSp>
      </p:grpSp>
      <p:sp>
        <p:nvSpPr>
          <p:cNvPr id="285" name="Shape 285"/>
          <p:cNvSpPr txBox="1"/>
          <p:nvPr/>
        </p:nvSpPr>
        <p:spPr>
          <a:xfrm>
            <a:off x="1795156" y="1063875"/>
            <a:ext cx="1834273" cy="338554"/>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i="0" lang="en-US" sz="1600" u="none" cap="none" strike="noStrike">
                <a:solidFill>
                  <a:schemeClr val="accent1"/>
                </a:solidFill>
                <a:latin typeface="Arial"/>
                <a:ea typeface="Arial"/>
                <a:cs typeface="Arial"/>
                <a:sym typeface="Arial"/>
              </a:rPr>
              <a:t>Development</a:t>
            </a:r>
          </a:p>
        </p:txBody>
      </p:sp>
      <p:sp>
        <p:nvSpPr>
          <p:cNvPr id="286" name="Shape 286"/>
          <p:cNvSpPr txBox="1"/>
          <p:nvPr/>
        </p:nvSpPr>
        <p:spPr>
          <a:xfrm>
            <a:off x="5489136" y="1033587"/>
            <a:ext cx="1834273" cy="338554"/>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i="0" lang="en-US" sz="1600" u="none" cap="none" strike="noStrike">
                <a:solidFill>
                  <a:schemeClr val="accent1"/>
                </a:solidFill>
                <a:latin typeface="Arial"/>
                <a:ea typeface="Arial"/>
                <a:cs typeface="Arial"/>
                <a:sym typeface="Arial"/>
              </a:rPr>
              <a:t>Deployment</a:t>
            </a:r>
          </a:p>
        </p:txBody>
      </p:sp>
      <p:sp>
        <p:nvSpPr>
          <p:cNvPr id="287" name="Shape 287"/>
          <p:cNvSpPr txBox="1"/>
          <p:nvPr/>
        </p:nvSpPr>
        <p:spPr>
          <a:xfrm>
            <a:off x="5617026" y="1816399"/>
            <a:ext cx="1472654" cy="461665"/>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0" i="0" lang="en-US" sz="1200" u="none" cap="none" strike="noStrike">
                <a:solidFill>
                  <a:schemeClr val="dk2"/>
                </a:solidFill>
                <a:latin typeface="Arial"/>
                <a:ea typeface="Arial"/>
                <a:cs typeface="Arial"/>
                <a:sym typeface="Arial"/>
              </a:rPr>
              <a:t>Sparingly at designated times</a:t>
            </a:r>
          </a:p>
        </p:txBody>
      </p:sp>
      <p:grpSp>
        <p:nvGrpSpPr>
          <p:cNvPr id="288" name="Shape 288"/>
          <p:cNvGrpSpPr/>
          <p:nvPr/>
        </p:nvGrpSpPr>
        <p:grpSpPr>
          <a:xfrm>
            <a:off x="5489136" y="2620842"/>
            <a:ext cx="1834273" cy="1818790"/>
            <a:chOff x="5489136" y="2620842"/>
            <a:chExt cx="1834273" cy="1818790"/>
          </a:xfrm>
        </p:grpSpPr>
        <p:sp>
          <p:nvSpPr>
            <p:cNvPr id="289" name="Shape 289"/>
            <p:cNvSpPr txBox="1"/>
            <p:nvPr/>
          </p:nvSpPr>
          <p:spPr>
            <a:xfrm>
              <a:off x="5489136" y="3977967"/>
              <a:ext cx="1834273" cy="461665"/>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i="0" lang="en-US" sz="1200" u="none" cap="none" strike="noStrike">
                  <a:solidFill>
                    <a:schemeClr val="dk1"/>
                  </a:solidFill>
                  <a:latin typeface="Arial"/>
                  <a:ea typeface="Arial"/>
                  <a:cs typeface="Arial"/>
                  <a:sym typeface="Arial"/>
                </a:rPr>
                <a:t>Ready for prod at </a:t>
              </a:r>
              <a:br>
                <a:rPr b="1" i="0" lang="en-US" sz="1200" u="none" cap="none" strike="noStrike">
                  <a:solidFill>
                    <a:schemeClr val="dk1"/>
                  </a:solidFill>
                  <a:latin typeface="Arial"/>
                  <a:ea typeface="Arial"/>
                  <a:cs typeface="Arial"/>
                  <a:sym typeface="Arial"/>
                </a:rPr>
              </a:br>
              <a:r>
                <a:rPr b="1" i="0" lang="en-US" sz="1200" u="none" cap="none" strike="noStrike">
                  <a:solidFill>
                    <a:schemeClr val="dk1"/>
                  </a:solidFill>
                  <a:latin typeface="Arial"/>
                  <a:ea typeface="Arial"/>
                  <a:cs typeface="Arial"/>
                  <a:sym typeface="Arial"/>
                </a:rPr>
                <a:t>any time</a:t>
              </a:r>
            </a:p>
          </p:txBody>
        </p:sp>
        <p:sp>
          <p:nvSpPr>
            <p:cNvPr id="290" name="Shape 290"/>
            <p:cNvSpPr/>
            <p:nvPr/>
          </p:nvSpPr>
          <p:spPr>
            <a:xfrm rot="10800000">
              <a:off x="6271087" y="2620842"/>
              <a:ext cx="276897" cy="168993"/>
            </a:xfrm>
            <a:prstGeom prst="triangle">
              <a:avLst>
                <a:gd fmla="val 50000" name="adj"/>
              </a:avLst>
            </a:prstGeom>
            <a:solidFill>
              <a:srgbClr val="D8D8D8"/>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pic>
          <p:nvPicPr>
            <p:cNvPr id="291" name="Shape 291"/>
            <p:cNvPicPr preferRelativeResize="0"/>
            <p:nvPr/>
          </p:nvPicPr>
          <p:blipFill rotWithShape="1">
            <a:blip r:embed="rId3">
              <a:alphaModFix/>
            </a:blip>
            <a:srcRect b="0" l="0" r="0" t="0"/>
            <a:stretch/>
          </p:blipFill>
          <p:spPr>
            <a:xfrm>
              <a:off x="6006493" y="3176486"/>
              <a:ext cx="956929" cy="646725"/>
            </a:xfrm>
            <a:prstGeom prst="rect">
              <a:avLst/>
            </a:prstGeom>
            <a:noFill/>
            <a:ln>
              <a:noFill/>
            </a:ln>
          </p:spPr>
        </p:pic>
      </p:grpSp>
      <p:sp>
        <p:nvSpPr>
          <p:cNvPr id="292" name="Shape 292"/>
          <p:cNvSpPr txBox="1"/>
          <p:nvPr/>
        </p:nvSpPr>
        <p:spPr>
          <a:xfrm>
            <a:off x="-17640" y="1051224"/>
            <a:ext cx="1834273" cy="338554"/>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i="0" lang="en-US" sz="1600" u="none" cap="none" strike="noStrike">
                <a:solidFill>
                  <a:schemeClr val="accent1"/>
                </a:solidFill>
                <a:latin typeface="Arial"/>
                <a:ea typeface="Arial"/>
                <a:cs typeface="Arial"/>
                <a:sym typeface="Arial"/>
              </a:rPr>
              <a:t>Architecture</a:t>
            </a:r>
          </a:p>
        </p:txBody>
      </p:sp>
      <p:sp>
        <p:nvSpPr>
          <p:cNvPr id="293" name="Shape 293"/>
          <p:cNvSpPr txBox="1"/>
          <p:nvPr/>
        </p:nvSpPr>
        <p:spPr>
          <a:xfrm>
            <a:off x="3654863" y="909226"/>
            <a:ext cx="1834273" cy="584776"/>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i="0" lang="en-US" sz="1600" u="none" cap="none" strike="noStrike">
                <a:solidFill>
                  <a:schemeClr val="accent1"/>
                </a:solidFill>
                <a:latin typeface="Arial"/>
                <a:ea typeface="Arial"/>
                <a:cs typeface="Arial"/>
                <a:sym typeface="Arial"/>
              </a:rPr>
              <a:t>Abstraction Layer</a:t>
            </a:r>
          </a:p>
        </p:txBody>
      </p:sp>
      <p:sp>
        <p:nvSpPr>
          <p:cNvPr id="294" name="Shape 294"/>
          <p:cNvSpPr txBox="1"/>
          <p:nvPr/>
        </p:nvSpPr>
        <p:spPr>
          <a:xfrm>
            <a:off x="7323409" y="1033587"/>
            <a:ext cx="1834273" cy="338554"/>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i="0" lang="en-US" sz="1600" u="none" cap="none" strike="noStrike">
                <a:solidFill>
                  <a:schemeClr val="accent1"/>
                </a:solidFill>
                <a:latin typeface="Arial"/>
                <a:ea typeface="Arial"/>
                <a:cs typeface="Arial"/>
                <a:sym typeface="Arial"/>
              </a:rPr>
              <a:t>“Day 2” Ops</a:t>
            </a:r>
          </a:p>
        </p:txBody>
      </p:sp>
      <p:sp>
        <p:nvSpPr>
          <p:cNvPr id="295" name="Shape 295"/>
          <p:cNvSpPr txBox="1"/>
          <p:nvPr/>
        </p:nvSpPr>
        <p:spPr>
          <a:xfrm>
            <a:off x="3672503" y="1898830"/>
            <a:ext cx="1834273" cy="276999"/>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0" i="0" lang="en-US" sz="1200" u="none" cap="none" strike="noStrike">
                <a:solidFill>
                  <a:schemeClr val="dk2"/>
                </a:solidFill>
                <a:latin typeface="Arial"/>
                <a:ea typeface="Arial"/>
                <a:cs typeface="Arial"/>
                <a:sym typeface="Arial"/>
              </a:rPr>
              <a:t>App Server on Machine</a:t>
            </a:r>
          </a:p>
        </p:txBody>
      </p:sp>
      <p:grpSp>
        <p:nvGrpSpPr>
          <p:cNvPr id="296" name="Shape 296"/>
          <p:cNvGrpSpPr/>
          <p:nvPr/>
        </p:nvGrpSpPr>
        <p:grpSpPr>
          <a:xfrm>
            <a:off x="3672503" y="2620842"/>
            <a:ext cx="1834273" cy="1818790"/>
            <a:chOff x="3654863" y="2620842"/>
            <a:chExt cx="1834273" cy="1818790"/>
          </a:xfrm>
        </p:grpSpPr>
        <p:sp>
          <p:nvSpPr>
            <p:cNvPr id="297" name="Shape 297"/>
            <p:cNvSpPr txBox="1"/>
            <p:nvPr/>
          </p:nvSpPr>
          <p:spPr>
            <a:xfrm>
              <a:off x="3654863" y="3977967"/>
              <a:ext cx="1834273" cy="461665"/>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i="0" lang="en-US" sz="1200" u="none" cap="none" strike="noStrike">
                  <a:solidFill>
                    <a:schemeClr val="dk1"/>
                  </a:solidFill>
                  <a:latin typeface="Arial"/>
                  <a:ea typeface="Arial"/>
                  <a:cs typeface="Arial"/>
                  <a:sym typeface="Arial"/>
                </a:rPr>
                <a:t>App on “disposable” infrastructure</a:t>
              </a:r>
            </a:p>
          </p:txBody>
        </p:sp>
        <p:sp>
          <p:nvSpPr>
            <p:cNvPr id="298" name="Shape 298"/>
            <p:cNvSpPr/>
            <p:nvPr/>
          </p:nvSpPr>
          <p:spPr>
            <a:xfrm rot="10800000">
              <a:off x="4402643" y="2620842"/>
              <a:ext cx="276897" cy="168993"/>
            </a:xfrm>
            <a:prstGeom prst="triangle">
              <a:avLst>
                <a:gd fmla="val 50000" name="adj"/>
              </a:avLst>
            </a:prstGeom>
            <a:solidFill>
              <a:srgbClr val="D8D8D8"/>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pic>
          <p:nvPicPr>
            <p:cNvPr id="299" name="Shape 299"/>
            <p:cNvPicPr preferRelativeResize="0"/>
            <p:nvPr/>
          </p:nvPicPr>
          <p:blipFill rotWithShape="1">
            <a:blip r:embed="rId4">
              <a:alphaModFix/>
            </a:blip>
            <a:srcRect b="0" l="0" r="0" t="0"/>
            <a:stretch/>
          </p:blipFill>
          <p:spPr>
            <a:xfrm>
              <a:off x="3929309" y="2894916"/>
              <a:ext cx="1287940" cy="1102245"/>
            </a:xfrm>
            <a:prstGeom prst="rect">
              <a:avLst/>
            </a:prstGeom>
            <a:noFill/>
            <a:ln>
              <a:noFill/>
            </a:ln>
          </p:spPr>
        </p:pic>
      </p:grpSp>
      <p:sp>
        <p:nvSpPr>
          <p:cNvPr id="300" name="Shape 300"/>
          <p:cNvSpPr txBox="1"/>
          <p:nvPr/>
        </p:nvSpPr>
        <p:spPr>
          <a:xfrm>
            <a:off x="-70560" y="1916467"/>
            <a:ext cx="1834273" cy="276999"/>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0" i="0" lang="en-US" sz="1200" u="none" cap="none" strike="noStrike">
                <a:solidFill>
                  <a:schemeClr val="dk2"/>
                </a:solidFill>
                <a:latin typeface="Arial"/>
                <a:ea typeface="Arial"/>
                <a:cs typeface="Arial"/>
                <a:sym typeface="Arial"/>
              </a:rPr>
              <a:t>Monolithic App</a:t>
            </a:r>
          </a:p>
        </p:txBody>
      </p:sp>
      <p:grpSp>
        <p:nvGrpSpPr>
          <p:cNvPr id="301" name="Shape 301"/>
          <p:cNvGrpSpPr/>
          <p:nvPr/>
        </p:nvGrpSpPr>
        <p:grpSpPr>
          <a:xfrm>
            <a:off x="-17640" y="2638479"/>
            <a:ext cx="1834273" cy="1818790"/>
            <a:chOff x="1834273" y="2620842"/>
            <a:chExt cx="1834273" cy="1818790"/>
          </a:xfrm>
        </p:grpSpPr>
        <p:sp>
          <p:nvSpPr>
            <p:cNvPr id="302" name="Shape 302"/>
            <p:cNvSpPr txBox="1"/>
            <p:nvPr/>
          </p:nvSpPr>
          <p:spPr>
            <a:xfrm>
              <a:off x="1834273" y="3977967"/>
              <a:ext cx="1834273" cy="461665"/>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i="0" lang="en-US" sz="1200" u="none" cap="none" strike="noStrike">
                  <a:solidFill>
                    <a:schemeClr val="dk1"/>
                  </a:solidFill>
                  <a:latin typeface="Arial"/>
                  <a:ea typeface="Arial"/>
                  <a:cs typeface="Arial"/>
                  <a:sym typeface="Arial"/>
                </a:rPr>
                <a:t>Microservices / Composite app</a:t>
              </a:r>
            </a:p>
          </p:txBody>
        </p:sp>
        <p:grpSp>
          <p:nvGrpSpPr>
            <p:cNvPr id="303" name="Shape 303"/>
            <p:cNvGrpSpPr/>
            <p:nvPr/>
          </p:nvGrpSpPr>
          <p:grpSpPr>
            <a:xfrm>
              <a:off x="2259107" y="2620842"/>
              <a:ext cx="909402" cy="1312827"/>
              <a:chOff x="2259107" y="2620842"/>
              <a:chExt cx="909402" cy="1312827"/>
            </a:xfrm>
          </p:grpSpPr>
          <p:sp>
            <p:nvSpPr>
              <p:cNvPr id="304" name="Shape 304"/>
              <p:cNvSpPr/>
              <p:nvPr/>
            </p:nvSpPr>
            <p:spPr>
              <a:xfrm rot="10800000">
                <a:off x="2607873" y="2620842"/>
                <a:ext cx="276897" cy="168993"/>
              </a:xfrm>
              <a:prstGeom prst="triangle">
                <a:avLst>
                  <a:gd fmla="val 50000" name="adj"/>
                </a:avLst>
              </a:prstGeom>
              <a:solidFill>
                <a:srgbClr val="D8D8D8"/>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pic>
            <p:nvPicPr>
              <p:cNvPr id="305" name="Shape 305"/>
              <p:cNvPicPr preferRelativeResize="0"/>
              <p:nvPr/>
            </p:nvPicPr>
            <p:blipFill rotWithShape="1">
              <a:blip r:embed="rId5">
                <a:alphaModFix/>
              </a:blip>
              <a:srcRect b="0" l="0" r="0" t="0"/>
              <a:stretch/>
            </p:blipFill>
            <p:spPr>
              <a:xfrm>
                <a:off x="2259107" y="3082908"/>
                <a:ext cx="909402" cy="850761"/>
              </a:xfrm>
              <a:prstGeom prst="rect">
                <a:avLst/>
              </a:prstGeom>
              <a:noFill/>
              <a:ln>
                <a:noFill/>
              </a:ln>
            </p:spPr>
          </p:pic>
        </p:grpSp>
      </p:grpSp>
      <p:sp>
        <p:nvSpPr>
          <p:cNvPr id="306" name="Shape 306"/>
          <p:cNvSpPr txBox="1"/>
          <p:nvPr/>
        </p:nvSpPr>
        <p:spPr>
          <a:xfrm>
            <a:off x="1742236" y="1916857"/>
            <a:ext cx="1834273" cy="276999"/>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0" i="0" lang="en-US" sz="1200" u="none" cap="none" strike="noStrike">
                <a:solidFill>
                  <a:schemeClr val="dk2"/>
                </a:solidFill>
                <a:latin typeface="Arial"/>
                <a:ea typeface="Arial"/>
                <a:cs typeface="Arial"/>
                <a:sym typeface="Arial"/>
              </a:rPr>
              <a:t>Linear / Sequential</a:t>
            </a:r>
          </a:p>
        </p:txBody>
      </p:sp>
      <p:grpSp>
        <p:nvGrpSpPr>
          <p:cNvPr id="307" name="Shape 307"/>
          <p:cNvGrpSpPr/>
          <p:nvPr/>
        </p:nvGrpSpPr>
        <p:grpSpPr>
          <a:xfrm>
            <a:off x="1795156" y="2651130"/>
            <a:ext cx="1834273" cy="1818790"/>
            <a:chOff x="-1" y="2620842"/>
            <a:chExt cx="1834273" cy="1818790"/>
          </a:xfrm>
        </p:grpSpPr>
        <p:sp>
          <p:nvSpPr>
            <p:cNvPr id="308" name="Shape 308"/>
            <p:cNvSpPr txBox="1"/>
            <p:nvPr/>
          </p:nvSpPr>
          <p:spPr>
            <a:xfrm>
              <a:off x="-1" y="3977967"/>
              <a:ext cx="1834273" cy="461665"/>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i="0" lang="en-US" sz="1200" u="none" cap="none" strike="noStrike">
                  <a:solidFill>
                    <a:schemeClr val="dk1"/>
                  </a:solidFill>
                  <a:latin typeface="Arial"/>
                  <a:ea typeface="Arial"/>
                  <a:cs typeface="Arial"/>
                  <a:sym typeface="Arial"/>
                </a:rPr>
                <a:t>Short cycles, test driven, iterative</a:t>
              </a:r>
            </a:p>
          </p:txBody>
        </p:sp>
        <p:sp>
          <p:nvSpPr>
            <p:cNvPr id="309" name="Shape 309"/>
            <p:cNvSpPr/>
            <p:nvPr/>
          </p:nvSpPr>
          <p:spPr>
            <a:xfrm rot="10800000">
              <a:off x="739429" y="2620842"/>
              <a:ext cx="276897" cy="168993"/>
            </a:xfrm>
            <a:prstGeom prst="triangle">
              <a:avLst>
                <a:gd fmla="val 50000" name="adj"/>
              </a:avLst>
            </a:prstGeom>
            <a:solidFill>
              <a:srgbClr val="D8D8D8"/>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pic>
          <p:nvPicPr>
            <p:cNvPr id="310" name="Shape 310"/>
            <p:cNvPicPr preferRelativeResize="0"/>
            <p:nvPr/>
          </p:nvPicPr>
          <p:blipFill rotWithShape="1">
            <a:blip r:embed="rId6">
              <a:alphaModFix/>
            </a:blip>
            <a:srcRect b="0" l="0" r="0" t="0"/>
            <a:stretch/>
          </p:blipFill>
          <p:spPr>
            <a:xfrm>
              <a:off x="458436" y="3191260"/>
              <a:ext cx="994551" cy="557012"/>
            </a:xfrm>
            <a:prstGeom prst="rect">
              <a:avLst/>
            </a:prstGeom>
            <a:noFill/>
            <a:ln>
              <a:noFill/>
            </a:ln>
          </p:spPr>
        </p:pic>
      </p:grpSp>
      <p:sp>
        <p:nvSpPr>
          <p:cNvPr id="311" name="Shape 311"/>
          <p:cNvSpPr txBox="1"/>
          <p:nvPr/>
        </p:nvSpPr>
        <p:spPr>
          <a:xfrm>
            <a:off x="7270489" y="1816399"/>
            <a:ext cx="1834273" cy="461665"/>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0" i="0" lang="en-US" sz="1200" u="none" cap="none" strike="noStrike">
                <a:solidFill>
                  <a:schemeClr val="dk2"/>
                </a:solidFill>
                <a:latin typeface="Arial"/>
                <a:ea typeface="Arial"/>
                <a:cs typeface="Arial"/>
                <a:sym typeface="Arial"/>
              </a:rPr>
              <a:t>Many tools, ad hoc automation</a:t>
            </a:r>
          </a:p>
        </p:txBody>
      </p:sp>
      <p:grpSp>
        <p:nvGrpSpPr>
          <p:cNvPr id="312" name="Shape 312"/>
          <p:cNvGrpSpPr/>
          <p:nvPr/>
        </p:nvGrpSpPr>
        <p:grpSpPr>
          <a:xfrm>
            <a:off x="7323409" y="2620842"/>
            <a:ext cx="1834273" cy="1818790"/>
            <a:chOff x="7323409" y="2620842"/>
            <a:chExt cx="1834273" cy="1818790"/>
          </a:xfrm>
        </p:grpSpPr>
        <p:sp>
          <p:nvSpPr>
            <p:cNvPr id="313" name="Shape 313"/>
            <p:cNvSpPr txBox="1"/>
            <p:nvPr/>
          </p:nvSpPr>
          <p:spPr>
            <a:xfrm>
              <a:off x="7323409" y="3977967"/>
              <a:ext cx="1834273" cy="461665"/>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i="0" lang="en-US" sz="1200" u="none" cap="none" strike="noStrike">
                  <a:solidFill>
                    <a:schemeClr val="dk1"/>
                  </a:solidFill>
                  <a:latin typeface="Arial"/>
                  <a:ea typeface="Arial"/>
                  <a:cs typeface="Arial"/>
                  <a:sym typeface="Arial"/>
                </a:rPr>
                <a:t>Manage services,</a:t>
              </a:r>
              <a:br>
                <a:rPr b="1" i="0" lang="en-US" sz="1200" u="none" cap="none" strike="noStrike">
                  <a:solidFill>
                    <a:schemeClr val="dk1"/>
                  </a:solidFill>
                  <a:latin typeface="Arial"/>
                  <a:ea typeface="Arial"/>
                  <a:cs typeface="Arial"/>
                  <a:sym typeface="Arial"/>
                </a:rPr>
              </a:br>
              <a:r>
                <a:rPr b="1" i="0" lang="en-US" sz="1200" u="none" cap="none" strike="noStrike">
                  <a:solidFill>
                    <a:schemeClr val="dk1"/>
                  </a:solidFill>
                  <a:latin typeface="Arial"/>
                  <a:ea typeface="Arial"/>
                  <a:cs typeface="Arial"/>
                  <a:sym typeface="Arial"/>
                </a:rPr>
                <a:t>not servers</a:t>
              </a:r>
            </a:p>
          </p:txBody>
        </p:sp>
        <p:sp>
          <p:nvSpPr>
            <p:cNvPr id="314" name="Shape 314"/>
            <p:cNvSpPr/>
            <p:nvPr/>
          </p:nvSpPr>
          <p:spPr>
            <a:xfrm rot="10800000">
              <a:off x="8139531" y="2620842"/>
              <a:ext cx="276897" cy="168993"/>
            </a:xfrm>
            <a:prstGeom prst="triangle">
              <a:avLst>
                <a:gd fmla="val 50000" name="adj"/>
              </a:avLst>
            </a:prstGeom>
            <a:solidFill>
              <a:srgbClr val="D8D8D8"/>
            </a:solidFill>
            <a:ln>
              <a:noFill/>
            </a:ln>
          </p:spPr>
          <p:txBody>
            <a:bodyPr anchorCtr="0" anchor="ctr" bIns="45700" lIns="91425" rIns="91425" wrap="square"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pic>
          <p:nvPicPr>
            <p:cNvPr id="315" name="Shape 315"/>
            <p:cNvPicPr preferRelativeResize="0"/>
            <p:nvPr/>
          </p:nvPicPr>
          <p:blipFill rotWithShape="1">
            <a:blip r:embed="rId7">
              <a:alphaModFix/>
            </a:blip>
            <a:srcRect b="0" l="0" r="0" t="0"/>
            <a:stretch/>
          </p:blipFill>
          <p:spPr>
            <a:xfrm>
              <a:off x="7753626" y="3157991"/>
              <a:ext cx="934840" cy="658288"/>
            </a:xfrm>
            <a:prstGeom prst="rect">
              <a:avLst/>
            </a:prstGeom>
            <a:noFill/>
            <a:ln>
              <a:noFill/>
            </a:ln>
          </p:spPr>
        </p:pic>
      </p:grpSp>
      <p:grpSp>
        <p:nvGrpSpPr>
          <p:cNvPr id="316" name="Shape 316"/>
          <p:cNvGrpSpPr/>
          <p:nvPr/>
        </p:nvGrpSpPr>
        <p:grpSpPr>
          <a:xfrm>
            <a:off x="1831094" y="1582188"/>
            <a:ext cx="5482295" cy="904682"/>
            <a:chOff x="1834273" y="803436"/>
            <a:chExt cx="5482295" cy="4327363"/>
          </a:xfrm>
        </p:grpSpPr>
        <p:cxnSp>
          <p:nvCxnSpPr>
            <p:cNvPr id="317" name="Shape 317"/>
            <p:cNvCxnSpPr/>
            <p:nvPr/>
          </p:nvCxnSpPr>
          <p:spPr>
            <a:xfrm rot="10800000">
              <a:off x="1834273" y="803436"/>
              <a:ext cx="0" cy="4327363"/>
            </a:xfrm>
            <a:prstGeom prst="straightConnector1">
              <a:avLst/>
            </a:prstGeom>
            <a:noFill/>
            <a:ln cap="flat" cmpd="sng" w="9525">
              <a:solidFill>
                <a:schemeClr val="lt2"/>
              </a:solidFill>
              <a:prstDash val="solid"/>
              <a:round/>
              <a:headEnd len="med" w="med" type="none"/>
              <a:tailEnd len="med" w="med" type="none"/>
            </a:ln>
          </p:spPr>
        </p:cxnSp>
        <p:cxnSp>
          <p:nvCxnSpPr>
            <p:cNvPr id="318" name="Shape 318"/>
            <p:cNvCxnSpPr/>
            <p:nvPr/>
          </p:nvCxnSpPr>
          <p:spPr>
            <a:xfrm rot="10800000">
              <a:off x="3661705" y="803436"/>
              <a:ext cx="0" cy="4327363"/>
            </a:xfrm>
            <a:prstGeom prst="straightConnector1">
              <a:avLst/>
            </a:prstGeom>
            <a:noFill/>
            <a:ln cap="flat" cmpd="sng" w="9525">
              <a:solidFill>
                <a:schemeClr val="lt2"/>
              </a:solidFill>
              <a:prstDash val="solid"/>
              <a:round/>
              <a:headEnd len="med" w="med" type="none"/>
              <a:tailEnd len="med" w="med" type="none"/>
            </a:ln>
          </p:spPr>
        </p:cxnSp>
        <p:cxnSp>
          <p:nvCxnSpPr>
            <p:cNvPr id="319" name="Shape 319"/>
            <p:cNvCxnSpPr/>
            <p:nvPr/>
          </p:nvCxnSpPr>
          <p:spPr>
            <a:xfrm rot="10800000">
              <a:off x="5489136" y="803436"/>
              <a:ext cx="0" cy="4327363"/>
            </a:xfrm>
            <a:prstGeom prst="straightConnector1">
              <a:avLst/>
            </a:prstGeom>
            <a:noFill/>
            <a:ln cap="flat" cmpd="sng" w="9525">
              <a:solidFill>
                <a:schemeClr val="lt2"/>
              </a:solidFill>
              <a:prstDash val="solid"/>
              <a:round/>
              <a:headEnd len="med" w="med" type="none"/>
              <a:tailEnd len="med" w="med" type="none"/>
            </a:ln>
          </p:spPr>
        </p:cxnSp>
        <p:cxnSp>
          <p:nvCxnSpPr>
            <p:cNvPr id="320" name="Shape 320"/>
            <p:cNvCxnSpPr/>
            <p:nvPr/>
          </p:nvCxnSpPr>
          <p:spPr>
            <a:xfrm rot="10800000">
              <a:off x="7316568" y="803436"/>
              <a:ext cx="0" cy="4327363"/>
            </a:xfrm>
            <a:prstGeom prst="straightConnector1">
              <a:avLst/>
            </a:prstGeom>
            <a:noFill/>
            <a:ln cap="flat" cmpd="sng" w="9525">
              <a:solidFill>
                <a:schemeClr val="lt2"/>
              </a:solidFill>
              <a:prstDash val="solid"/>
              <a:round/>
              <a:headEnd len="med" w="med" type="none"/>
              <a:tailEnd len="med" w="med" type="none"/>
            </a:ln>
          </p:spPr>
        </p:cxnSp>
      </p:grpSp>
      <p:sp>
        <p:nvSpPr>
          <p:cNvPr id="321" name="Shape 321"/>
          <p:cNvSpPr/>
          <p:nvPr/>
        </p:nvSpPr>
        <p:spPr>
          <a:xfrm>
            <a:off x="2286000" y="2248585"/>
            <a:ext cx="457200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Shape 850"/>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851" name="Shape 851"/>
          <p:cNvSpPr/>
          <p:nvPr/>
        </p:nvSpPr>
        <p:spPr>
          <a:xfrm>
            <a:off x="1218866" y="151651"/>
            <a:ext cx="6824227" cy="2737974"/>
          </a:xfrm>
          <a:prstGeom prst="rect">
            <a:avLst/>
          </a:prstGeom>
          <a:solidFill>
            <a:schemeClr val="lt1">
              <a:alpha val="83921"/>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852" name="Shape 852"/>
          <p:cNvPicPr preferRelativeResize="0"/>
          <p:nvPr/>
        </p:nvPicPr>
        <p:blipFill rotWithShape="1">
          <a:blip r:embed="rId3">
            <a:alphaModFix/>
          </a:blip>
          <a:srcRect b="0" l="0" r="0" t="0"/>
          <a:stretch/>
        </p:blipFill>
        <p:spPr>
          <a:xfrm>
            <a:off x="240966" y="217325"/>
            <a:ext cx="977509" cy="4294537"/>
          </a:xfrm>
          <a:prstGeom prst="rect">
            <a:avLst/>
          </a:prstGeom>
          <a:noFill/>
          <a:ln>
            <a:noFill/>
          </a:ln>
        </p:spPr>
      </p:pic>
      <p:grpSp>
        <p:nvGrpSpPr>
          <p:cNvPr id="853" name="Shape 853"/>
          <p:cNvGrpSpPr/>
          <p:nvPr/>
        </p:nvGrpSpPr>
        <p:grpSpPr>
          <a:xfrm>
            <a:off x="4656320" y="277798"/>
            <a:ext cx="3198195" cy="2485250"/>
            <a:chOff x="4656320" y="277798"/>
            <a:chExt cx="3198195" cy="2485250"/>
          </a:xfrm>
        </p:grpSpPr>
        <p:pic>
          <p:nvPicPr>
            <p:cNvPr id="854" name="Shape 854"/>
            <p:cNvPicPr preferRelativeResize="0"/>
            <p:nvPr/>
          </p:nvPicPr>
          <p:blipFill rotWithShape="1">
            <a:blip r:embed="rId4">
              <a:alphaModFix/>
            </a:blip>
            <a:srcRect b="0" l="0" r="0" t="0"/>
            <a:stretch/>
          </p:blipFill>
          <p:spPr>
            <a:xfrm>
              <a:off x="4656320" y="574736"/>
              <a:ext cx="3166342" cy="2188312"/>
            </a:xfrm>
            <a:prstGeom prst="rect">
              <a:avLst/>
            </a:prstGeom>
            <a:noFill/>
            <a:ln>
              <a:noFill/>
            </a:ln>
          </p:spPr>
        </p:pic>
        <p:sp>
          <p:nvSpPr>
            <p:cNvPr id="855" name="Shape 855"/>
            <p:cNvSpPr txBox="1"/>
            <p:nvPr/>
          </p:nvSpPr>
          <p:spPr>
            <a:xfrm>
              <a:off x="4778413" y="779743"/>
              <a:ext cx="1420105"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App Deployment</a:t>
              </a:r>
            </a:p>
            <a:p>
              <a:pPr indent="0" lvl="0" marL="0" marR="0" rtl="0" algn="l">
                <a:spcBef>
                  <a:spcPts val="0"/>
                </a:spcBef>
                <a:buSzPct val="25000"/>
                <a:buNone/>
              </a:pPr>
              <a:r>
                <a:rPr b="1" lang="en-US" sz="1200">
                  <a:solidFill>
                    <a:srgbClr val="008774"/>
                  </a:solidFill>
                  <a:latin typeface="Arial"/>
                  <a:ea typeface="Arial"/>
                  <a:cs typeface="Arial"/>
                  <a:sym typeface="Arial"/>
                </a:rPr>
                <a:t>&amp; Management</a:t>
              </a:r>
            </a:p>
          </p:txBody>
        </p:sp>
        <p:sp>
          <p:nvSpPr>
            <p:cNvPr id="856" name="Shape 856"/>
            <p:cNvSpPr txBox="1"/>
            <p:nvPr/>
          </p:nvSpPr>
          <p:spPr>
            <a:xfrm>
              <a:off x="4778413" y="1510992"/>
              <a:ext cx="1004276"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Availability</a:t>
              </a:r>
            </a:p>
          </p:txBody>
        </p:sp>
        <p:sp>
          <p:nvSpPr>
            <p:cNvPr id="857" name="Shape 857"/>
            <p:cNvSpPr txBox="1"/>
            <p:nvPr/>
          </p:nvSpPr>
          <p:spPr>
            <a:xfrm>
              <a:off x="4778413" y="2147737"/>
              <a:ext cx="1283274"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Visibility &amp;</a:t>
              </a:r>
            </a:p>
            <a:p>
              <a:pPr indent="0" lvl="0" marL="0" marR="0" rtl="0" algn="l">
                <a:spcBef>
                  <a:spcPts val="0"/>
                </a:spcBef>
                <a:buSzPct val="25000"/>
                <a:buNone/>
              </a:pPr>
              <a:r>
                <a:rPr b="1" lang="en-US" sz="1200">
                  <a:solidFill>
                    <a:srgbClr val="008774"/>
                  </a:solidFill>
                  <a:latin typeface="Arial"/>
                  <a:ea typeface="Arial"/>
                  <a:cs typeface="Arial"/>
                  <a:sym typeface="Arial"/>
                </a:rPr>
                <a:t>Administration</a:t>
              </a:r>
            </a:p>
          </p:txBody>
        </p:sp>
        <p:sp>
          <p:nvSpPr>
            <p:cNvPr id="858" name="Shape 858"/>
            <p:cNvSpPr txBox="1"/>
            <p:nvPr/>
          </p:nvSpPr>
          <p:spPr>
            <a:xfrm>
              <a:off x="6791949" y="806647"/>
              <a:ext cx="943062" cy="4001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CI/CD Tools,</a:t>
              </a:r>
            </a:p>
            <a:p>
              <a:pPr indent="0" lvl="0" marL="0" marR="0" rtl="0" algn="l">
                <a:spcBef>
                  <a:spcPts val="0"/>
                </a:spcBef>
                <a:buSzPct val="25000"/>
                <a:buNone/>
              </a:pPr>
              <a:r>
                <a:rPr b="1" lang="en-US" sz="1000">
                  <a:solidFill>
                    <a:srgbClr val="868686"/>
                  </a:solidFill>
                  <a:latin typeface="Arial"/>
                  <a:ea typeface="Arial"/>
                  <a:cs typeface="Arial"/>
                  <a:sym typeface="Arial"/>
                </a:rPr>
                <a:t>ID, Security</a:t>
              </a:r>
            </a:p>
          </p:txBody>
        </p:sp>
        <p:sp>
          <p:nvSpPr>
            <p:cNvPr id="859" name="Shape 859"/>
            <p:cNvSpPr txBox="1"/>
            <p:nvPr/>
          </p:nvSpPr>
          <p:spPr>
            <a:xfrm>
              <a:off x="6791949" y="1356042"/>
              <a:ext cx="908019" cy="55399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Health, Metrics,</a:t>
              </a:r>
            </a:p>
            <a:p>
              <a:pPr indent="0" lvl="0" marL="0" marR="0" rtl="0" algn="l">
                <a:spcBef>
                  <a:spcPts val="0"/>
                </a:spcBef>
                <a:buSzPct val="25000"/>
                <a:buNone/>
              </a:pPr>
              <a:r>
                <a:rPr b="1" lang="en-US" sz="1000">
                  <a:solidFill>
                    <a:srgbClr val="868686"/>
                  </a:solidFill>
                  <a:latin typeface="Arial"/>
                  <a:ea typeface="Arial"/>
                  <a:cs typeface="Arial"/>
                  <a:sym typeface="Arial"/>
                </a:rPr>
                <a:t>Patching</a:t>
              </a:r>
            </a:p>
          </p:txBody>
        </p:sp>
        <p:sp>
          <p:nvSpPr>
            <p:cNvPr id="860" name="Shape 860"/>
            <p:cNvSpPr txBox="1"/>
            <p:nvPr/>
          </p:nvSpPr>
          <p:spPr>
            <a:xfrm>
              <a:off x="6791949" y="2061679"/>
              <a:ext cx="1062566" cy="55399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Apps &amp; Platform</a:t>
              </a:r>
            </a:p>
            <a:p>
              <a:pPr indent="0" lvl="0" marL="0" marR="0" rtl="0" algn="l">
                <a:spcBef>
                  <a:spcPts val="0"/>
                </a:spcBef>
                <a:buSzPct val="25000"/>
                <a:buNone/>
              </a:pPr>
              <a:r>
                <a:rPr b="1" lang="en-US" sz="1000">
                  <a:solidFill>
                    <a:srgbClr val="868686"/>
                  </a:solidFill>
                  <a:latin typeface="Arial"/>
                  <a:ea typeface="Arial"/>
                  <a:cs typeface="Arial"/>
                  <a:sym typeface="Arial"/>
                </a:rPr>
                <a:t>Dashboards</a:t>
              </a:r>
            </a:p>
          </p:txBody>
        </p:sp>
        <p:pic>
          <p:nvPicPr>
            <p:cNvPr id="861" name="Shape 861"/>
            <p:cNvPicPr preferRelativeResize="0"/>
            <p:nvPr/>
          </p:nvPicPr>
          <p:blipFill rotWithShape="1">
            <a:blip r:embed="rId5">
              <a:alphaModFix/>
            </a:blip>
            <a:srcRect b="0" l="0" r="0" t="0"/>
            <a:stretch/>
          </p:blipFill>
          <p:spPr>
            <a:xfrm>
              <a:off x="6211960" y="2153433"/>
              <a:ext cx="540989" cy="392745"/>
            </a:xfrm>
            <a:prstGeom prst="rect">
              <a:avLst/>
            </a:prstGeom>
            <a:noFill/>
            <a:ln>
              <a:noFill/>
            </a:ln>
          </p:spPr>
        </p:pic>
        <p:pic>
          <p:nvPicPr>
            <p:cNvPr id="862" name="Shape 862"/>
            <p:cNvPicPr preferRelativeResize="0"/>
            <p:nvPr/>
          </p:nvPicPr>
          <p:blipFill rotWithShape="1">
            <a:blip r:embed="rId6">
              <a:alphaModFix/>
            </a:blip>
            <a:srcRect b="0" l="0" r="0" t="0"/>
            <a:stretch/>
          </p:blipFill>
          <p:spPr>
            <a:xfrm>
              <a:off x="6211960" y="1451684"/>
              <a:ext cx="540989" cy="392745"/>
            </a:xfrm>
            <a:prstGeom prst="rect">
              <a:avLst/>
            </a:prstGeom>
            <a:noFill/>
            <a:ln>
              <a:noFill/>
            </a:ln>
          </p:spPr>
        </p:pic>
        <p:pic>
          <p:nvPicPr>
            <p:cNvPr id="863" name="Shape 863"/>
            <p:cNvPicPr preferRelativeResize="0"/>
            <p:nvPr/>
          </p:nvPicPr>
          <p:blipFill rotWithShape="1">
            <a:blip r:embed="rId7">
              <a:alphaModFix/>
            </a:blip>
            <a:srcRect b="0" l="0" r="0" t="0"/>
            <a:stretch/>
          </p:blipFill>
          <p:spPr>
            <a:xfrm>
              <a:off x="6211960" y="782322"/>
              <a:ext cx="540989" cy="392745"/>
            </a:xfrm>
            <a:prstGeom prst="rect">
              <a:avLst/>
            </a:prstGeom>
            <a:noFill/>
            <a:ln>
              <a:noFill/>
            </a:ln>
          </p:spPr>
        </p:pic>
        <p:sp>
          <p:nvSpPr>
            <p:cNvPr id="864" name="Shape 864"/>
            <p:cNvSpPr txBox="1"/>
            <p:nvPr/>
          </p:nvSpPr>
          <p:spPr>
            <a:xfrm>
              <a:off x="5599218" y="277798"/>
              <a:ext cx="1182235"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OPERATIONS</a:t>
              </a:r>
            </a:p>
          </p:txBody>
        </p:sp>
      </p:grpSp>
      <p:grpSp>
        <p:nvGrpSpPr>
          <p:cNvPr id="865" name="Shape 865"/>
          <p:cNvGrpSpPr/>
          <p:nvPr/>
        </p:nvGrpSpPr>
        <p:grpSpPr>
          <a:xfrm>
            <a:off x="1265420" y="553742"/>
            <a:ext cx="3166342" cy="2188312"/>
            <a:chOff x="1265420" y="574736"/>
            <a:chExt cx="3166342" cy="2188312"/>
          </a:xfrm>
        </p:grpSpPr>
        <p:pic>
          <p:nvPicPr>
            <p:cNvPr id="866" name="Shape 866"/>
            <p:cNvPicPr preferRelativeResize="0"/>
            <p:nvPr/>
          </p:nvPicPr>
          <p:blipFill rotWithShape="1">
            <a:blip r:embed="rId4">
              <a:alphaModFix/>
            </a:blip>
            <a:srcRect b="0" l="0" r="0" t="0"/>
            <a:stretch/>
          </p:blipFill>
          <p:spPr>
            <a:xfrm>
              <a:off x="1265420" y="574736"/>
              <a:ext cx="3166342" cy="2188312"/>
            </a:xfrm>
            <a:prstGeom prst="rect">
              <a:avLst/>
            </a:prstGeom>
            <a:noFill/>
            <a:ln>
              <a:noFill/>
            </a:ln>
          </p:spPr>
        </p:pic>
        <p:sp>
          <p:nvSpPr>
            <p:cNvPr id="867" name="Shape 867"/>
            <p:cNvSpPr txBox="1"/>
            <p:nvPr/>
          </p:nvSpPr>
          <p:spPr>
            <a:xfrm>
              <a:off x="1400306" y="737755"/>
              <a:ext cx="997013"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Multiple</a:t>
              </a:r>
            </a:p>
            <a:p>
              <a:pPr indent="0" lvl="0" marL="0" marR="0" rtl="0" algn="l">
                <a:spcBef>
                  <a:spcPts val="0"/>
                </a:spcBef>
                <a:buSzPct val="25000"/>
                <a:buNone/>
              </a:pPr>
              <a:r>
                <a:rPr b="1" lang="en-US" sz="1200">
                  <a:solidFill>
                    <a:srgbClr val="008774"/>
                  </a:solidFill>
                  <a:latin typeface="Arial"/>
                  <a:ea typeface="Arial"/>
                  <a:cs typeface="Arial"/>
                  <a:sym typeface="Arial"/>
                </a:rPr>
                <a:t>Languages</a:t>
              </a:r>
            </a:p>
          </p:txBody>
        </p:sp>
        <p:sp>
          <p:nvSpPr>
            <p:cNvPr id="868" name="Shape 868"/>
            <p:cNvSpPr txBox="1"/>
            <p:nvPr/>
          </p:nvSpPr>
          <p:spPr>
            <a:xfrm>
              <a:off x="1400306" y="1441939"/>
              <a:ext cx="1211239"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Microservices</a:t>
              </a:r>
            </a:p>
            <a:p>
              <a:pPr indent="0" lvl="0" marL="0" marR="0" rtl="0" algn="l">
                <a:spcBef>
                  <a:spcPts val="0"/>
                </a:spcBef>
                <a:buSzPct val="25000"/>
                <a:buNone/>
              </a:pPr>
              <a:r>
                <a:rPr b="1" lang="en-US" sz="1200">
                  <a:solidFill>
                    <a:srgbClr val="008774"/>
                  </a:solidFill>
                  <a:latin typeface="Arial"/>
                  <a:ea typeface="Arial"/>
                  <a:cs typeface="Arial"/>
                  <a:sym typeface="Arial"/>
                </a:rPr>
                <a:t>Support</a:t>
              </a:r>
            </a:p>
          </p:txBody>
        </p:sp>
        <p:sp>
          <p:nvSpPr>
            <p:cNvPr id="869" name="Shape 869"/>
            <p:cNvSpPr txBox="1"/>
            <p:nvPr/>
          </p:nvSpPr>
          <p:spPr>
            <a:xfrm>
              <a:off x="1400306" y="2116246"/>
              <a:ext cx="1074257"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Services</a:t>
              </a:r>
            </a:p>
            <a:p>
              <a:pPr indent="0" lvl="0" marL="0" marR="0" rtl="0" algn="l">
                <a:spcBef>
                  <a:spcPts val="0"/>
                </a:spcBef>
                <a:buSzPct val="25000"/>
                <a:buNone/>
              </a:pPr>
              <a:r>
                <a:rPr b="1" lang="en-US" sz="1200">
                  <a:solidFill>
                    <a:srgbClr val="008774"/>
                  </a:solidFill>
                  <a:latin typeface="Arial"/>
                  <a:ea typeface="Arial"/>
                  <a:cs typeface="Arial"/>
                  <a:sym typeface="Arial"/>
                </a:rPr>
                <a:t>Marketplace</a:t>
              </a:r>
            </a:p>
          </p:txBody>
        </p:sp>
        <p:pic>
          <p:nvPicPr>
            <p:cNvPr id="870" name="Shape 870"/>
            <p:cNvPicPr preferRelativeResize="0"/>
            <p:nvPr/>
          </p:nvPicPr>
          <p:blipFill rotWithShape="1">
            <a:blip r:embed="rId8">
              <a:alphaModFix/>
            </a:blip>
            <a:srcRect b="0" l="0" r="0" t="0"/>
            <a:stretch/>
          </p:blipFill>
          <p:spPr>
            <a:xfrm>
              <a:off x="3480758" y="1469415"/>
              <a:ext cx="639214" cy="432586"/>
            </a:xfrm>
            <a:prstGeom prst="rect">
              <a:avLst/>
            </a:prstGeom>
            <a:noFill/>
            <a:ln>
              <a:noFill/>
            </a:ln>
          </p:spPr>
        </p:pic>
        <p:pic>
          <p:nvPicPr>
            <p:cNvPr id="871" name="Shape 871"/>
            <p:cNvPicPr preferRelativeResize="0"/>
            <p:nvPr/>
          </p:nvPicPr>
          <p:blipFill rotWithShape="1">
            <a:blip r:embed="rId9">
              <a:alphaModFix/>
            </a:blip>
            <a:srcRect b="0" l="0" r="0" t="0"/>
            <a:stretch/>
          </p:blipFill>
          <p:spPr>
            <a:xfrm>
              <a:off x="2746827" y="1453012"/>
              <a:ext cx="582242" cy="445554"/>
            </a:xfrm>
            <a:prstGeom prst="rect">
              <a:avLst/>
            </a:prstGeom>
            <a:noFill/>
            <a:ln>
              <a:noFill/>
            </a:ln>
          </p:spPr>
        </p:pic>
        <p:pic>
          <p:nvPicPr>
            <p:cNvPr descr="Java_logo.png" id="872" name="Shape 872"/>
            <p:cNvPicPr preferRelativeResize="0"/>
            <p:nvPr/>
          </p:nvPicPr>
          <p:blipFill rotWithShape="1">
            <a:blip r:embed="rId10">
              <a:alphaModFix/>
            </a:blip>
            <a:srcRect b="0" l="0" r="0" t="0"/>
            <a:stretch/>
          </p:blipFill>
          <p:spPr>
            <a:xfrm>
              <a:off x="2347514" y="693749"/>
              <a:ext cx="518799" cy="518799"/>
            </a:xfrm>
            <a:prstGeom prst="rect">
              <a:avLst/>
            </a:prstGeom>
            <a:noFill/>
            <a:ln>
              <a:noFill/>
            </a:ln>
          </p:spPr>
        </p:pic>
        <p:pic>
          <p:nvPicPr>
            <p:cNvPr descr="microsoft_.net_.gif" id="873" name="Shape 873"/>
            <p:cNvPicPr preferRelativeResize="0"/>
            <p:nvPr/>
          </p:nvPicPr>
          <p:blipFill rotWithShape="1">
            <a:blip r:embed="rId11">
              <a:alphaModFix/>
            </a:blip>
            <a:srcRect b="0" l="0" r="0" t="0"/>
            <a:stretch/>
          </p:blipFill>
          <p:spPr>
            <a:xfrm>
              <a:off x="2925171" y="787547"/>
              <a:ext cx="377555" cy="377555"/>
            </a:xfrm>
            <a:prstGeom prst="rect">
              <a:avLst/>
            </a:prstGeom>
            <a:noFill/>
            <a:ln>
              <a:noFill/>
            </a:ln>
          </p:spPr>
        </p:pic>
        <p:pic>
          <p:nvPicPr>
            <p:cNvPr descr="nodejs.png" id="874" name="Shape 874"/>
            <p:cNvPicPr preferRelativeResize="0"/>
            <p:nvPr/>
          </p:nvPicPr>
          <p:blipFill rotWithShape="1">
            <a:blip r:embed="rId12">
              <a:alphaModFix/>
            </a:blip>
            <a:srcRect b="0" l="0" r="0" t="0"/>
            <a:stretch/>
          </p:blipFill>
          <p:spPr>
            <a:xfrm>
              <a:off x="3456422" y="797849"/>
              <a:ext cx="389441" cy="389441"/>
            </a:xfrm>
            <a:prstGeom prst="rect">
              <a:avLst/>
            </a:prstGeom>
            <a:noFill/>
            <a:ln>
              <a:noFill/>
            </a:ln>
          </p:spPr>
        </p:pic>
        <p:pic>
          <p:nvPicPr>
            <p:cNvPr id="875" name="Shape 875"/>
            <p:cNvPicPr preferRelativeResize="0"/>
            <p:nvPr/>
          </p:nvPicPr>
          <p:blipFill rotWithShape="1">
            <a:blip r:embed="rId13">
              <a:alphaModFix/>
            </a:blip>
            <a:srcRect b="0" l="0" r="0" t="0"/>
            <a:stretch/>
          </p:blipFill>
          <p:spPr>
            <a:xfrm>
              <a:off x="4020470" y="967687"/>
              <a:ext cx="187477" cy="50678"/>
            </a:xfrm>
            <a:prstGeom prst="rect">
              <a:avLst/>
            </a:prstGeom>
            <a:noFill/>
            <a:ln>
              <a:noFill/>
            </a:ln>
          </p:spPr>
        </p:pic>
        <p:sp>
          <p:nvSpPr>
            <p:cNvPr id="876" name="Shape 876"/>
            <p:cNvSpPr/>
            <p:nvPr/>
          </p:nvSpPr>
          <p:spPr>
            <a:xfrm>
              <a:off x="2481824" y="2137519"/>
              <a:ext cx="425786" cy="425786"/>
            </a:xfrm>
            <a:prstGeom prst="ellipse">
              <a:avLst/>
            </a:prstGeom>
            <a:solidFill>
              <a:srgbClr val="D3EAE6"/>
            </a:solidFill>
            <a:ln cap="flat" cmpd="sng" w="12700">
              <a:solidFill>
                <a:srgbClr val="58C6B8"/>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chemeClr val="accent1"/>
                  </a:solidFill>
                  <a:latin typeface="Arial"/>
                  <a:ea typeface="Arial"/>
                  <a:cs typeface="Arial"/>
                  <a:sym typeface="Arial"/>
                </a:rPr>
                <a:t>Native</a:t>
              </a:r>
            </a:p>
          </p:txBody>
        </p:sp>
        <p:sp>
          <p:nvSpPr>
            <p:cNvPr id="877" name="Shape 877"/>
            <p:cNvSpPr/>
            <p:nvPr/>
          </p:nvSpPr>
          <p:spPr>
            <a:xfrm>
              <a:off x="3067369" y="2127022"/>
              <a:ext cx="425786" cy="425786"/>
            </a:xfrm>
            <a:prstGeom prst="ellipse">
              <a:avLst/>
            </a:prstGeom>
            <a:solidFill>
              <a:srgbClr val="E0E0E0"/>
            </a:solidFill>
            <a:ln cap="flat" cmpd="sng" w="12700">
              <a:solidFill>
                <a:srgbClr val="BFBFBF"/>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rgbClr val="909090"/>
                  </a:solidFill>
                  <a:latin typeface="Arial"/>
                  <a:ea typeface="Arial"/>
                  <a:cs typeface="Arial"/>
                  <a:sym typeface="Arial"/>
                </a:rPr>
                <a:t>User</a:t>
              </a:r>
              <a:br>
                <a:rPr b="1" lang="en-US" sz="700">
                  <a:solidFill>
                    <a:srgbClr val="909090"/>
                  </a:solidFill>
                  <a:latin typeface="Arial"/>
                  <a:ea typeface="Arial"/>
                  <a:cs typeface="Arial"/>
                  <a:sym typeface="Arial"/>
                </a:rPr>
              </a:br>
              <a:r>
                <a:rPr b="1" lang="en-US" sz="700">
                  <a:solidFill>
                    <a:srgbClr val="909090"/>
                  </a:solidFill>
                  <a:latin typeface="Arial"/>
                  <a:ea typeface="Arial"/>
                  <a:cs typeface="Arial"/>
                  <a:sym typeface="Arial"/>
                </a:rPr>
                <a:t>Provided</a:t>
              </a:r>
            </a:p>
          </p:txBody>
        </p:sp>
        <p:sp>
          <p:nvSpPr>
            <p:cNvPr id="878" name="Shape 878"/>
            <p:cNvSpPr/>
            <p:nvPr/>
          </p:nvSpPr>
          <p:spPr>
            <a:xfrm>
              <a:off x="3654341" y="2137519"/>
              <a:ext cx="425786" cy="425786"/>
            </a:xfrm>
            <a:prstGeom prst="ellipse">
              <a:avLst/>
            </a:prstGeom>
            <a:solidFill>
              <a:srgbClr val="D9D9E5"/>
            </a:solidFill>
            <a:ln cap="flat" cmpd="sng" w="12700">
              <a:solidFill>
                <a:srgbClr val="8893B4"/>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rgbClr val="7F7F7F"/>
                  </a:solidFill>
                  <a:latin typeface="Arial"/>
                  <a:ea typeface="Arial"/>
                  <a:cs typeface="Arial"/>
                  <a:sym typeface="Arial"/>
                </a:rPr>
                <a:t>Partner</a:t>
              </a:r>
            </a:p>
          </p:txBody>
        </p:sp>
      </p:grpSp>
      <p:sp>
        <p:nvSpPr>
          <p:cNvPr id="879" name="Shape 879"/>
          <p:cNvSpPr txBox="1"/>
          <p:nvPr/>
        </p:nvSpPr>
        <p:spPr>
          <a:xfrm>
            <a:off x="2208782" y="256804"/>
            <a:ext cx="1356035"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DEVELOPMENT</a:t>
            </a:r>
          </a:p>
        </p:txBody>
      </p:sp>
      <p:sp>
        <p:nvSpPr>
          <p:cNvPr id="880" name="Shape 880"/>
          <p:cNvSpPr/>
          <p:nvPr/>
        </p:nvSpPr>
        <p:spPr>
          <a:xfrm>
            <a:off x="1218866" y="217325"/>
            <a:ext cx="7255498" cy="4656839"/>
          </a:xfrm>
          <a:prstGeom prst="rect">
            <a:avLst/>
          </a:prstGeom>
          <a:solidFill>
            <a:schemeClr val="lt1">
              <a:alpha val="82745"/>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grpSp>
        <p:nvGrpSpPr>
          <p:cNvPr id="881" name="Shape 881"/>
          <p:cNvGrpSpPr/>
          <p:nvPr/>
        </p:nvGrpSpPr>
        <p:grpSpPr>
          <a:xfrm>
            <a:off x="1265420" y="3046398"/>
            <a:ext cx="6482662" cy="1826913"/>
            <a:chOff x="1265420" y="3046398"/>
            <a:chExt cx="6482662" cy="1826913"/>
          </a:xfrm>
        </p:grpSpPr>
        <p:grpSp>
          <p:nvGrpSpPr>
            <p:cNvPr id="882" name="Shape 882"/>
            <p:cNvGrpSpPr/>
            <p:nvPr/>
          </p:nvGrpSpPr>
          <p:grpSpPr>
            <a:xfrm>
              <a:off x="1265420" y="3046398"/>
              <a:ext cx="6482662" cy="1422044"/>
              <a:chOff x="1265420" y="3046398"/>
              <a:chExt cx="6482662" cy="1422044"/>
            </a:xfrm>
          </p:grpSpPr>
          <p:pic>
            <p:nvPicPr>
              <p:cNvPr id="883" name="Shape 883"/>
              <p:cNvPicPr preferRelativeResize="0"/>
              <p:nvPr/>
            </p:nvPicPr>
            <p:blipFill rotWithShape="1">
              <a:blip r:embed="rId14">
                <a:alphaModFix/>
              </a:blip>
              <a:srcRect b="0" l="0" r="0" t="0"/>
              <a:stretch/>
            </p:blipFill>
            <p:spPr>
              <a:xfrm>
                <a:off x="1265420" y="3046398"/>
                <a:ext cx="6482662" cy="1422044"/>
              </a:xfrm>
              <a:prstGeom prst="rect">
                <a:avLst/>
              </a:prstGeom>
              <a:noFill/>
              <a:ln>
                <a:noFill/>
              </a:ln>
            </p:spPr>
          </p:pic>
          <p:pic>
            <p:nvPicPr>
              <p:cNvPr descr="imgres.jpg" id="884" name="Shape 884"/>
              <p:cNvPicPr preferRelativeResize="0"/>
              <p:nvPr/>
            </p:nvPicPr>
            <p:blipFill rotWithShape="1">
              <a:blip r:embed="rId15">
                <a:alphaModFix/>
              </a:blip>
              <a:srcRect b="0" l="0" r="0" t="0"/>
              <a:stretch/>
            </p:blipFill>
            <p:spPr>
              <a:xfrm>
                <a:off x="3170075" y="3247107"/>
                <a:ext cx="293821" cy="347765"/>
              </a:xfrm>
              <a:prstGeom prst="rect">
                <a:avLst/>
              </a:prstGeom>
              <a:noFill/>
              <a:ln>
                <a:noFill/>
              </a:ln>
            </p:spPr>
          </p:pic>
          <p:sp>
            <p:nvSpPr>
              <p:cNvPr id="885" name="Shape 885"/>
              <p:cNvSpPr txBox="1"/>
              <p:nvPr/>
            </p:nvSpPr>
            <p:spPr>
              <a:xfrm>
                <a:off x="1426305" y="3159415"/>
                <a:ext cx="911427"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Operating </a:t>
                </a:r>
              </a:p>
              <a:p>
                <a:pPr indent="0" lvl="0" marL="0" marR="0" rtl="0" algn="l">
                  <a:spcBef>
                    <a:spcPts val="0"/>
                  </a:spcBef>
                  <a:buSzPct val="25000"/>
                  <a:buNone/>
                </a:pPr>
                <a:r>
                  <a:rPr b="1" lang="en-US" sz="1200">
                    <a:solidFill>
                      <a:srgbClr val="008774"/>
                    </a:solidFill>
                    <a:latin typeface="Arial"/>
                    <a:ea typeface="Arial"/>
                    <a:cs typeface="Arial"/>
                    <a:sym typeface="Arial"/>
                  </a:rPr>
                  <a:t>System</a:t>
                </a:r>
              </a:p>
            </p:txBody>
          </p:sp>
          <p:sp>
            <p:nvSpPr>
              <p:cNvPr id="886" name="Shape 886"/>
              <p:cNvSpPr txBox="1"/>
              <p:nvPr/>
            </p:nvSpPr>
            <p:spPr>
              <a:xfrm>
                <a:off x="3564817" y="3916735"/>
                <a:ext cx="1035710"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Cloud API</a:t>
                </a:r>
              </a:p>
            </p:txBody>
          </p:sp>
          <p:sp>
            <p:nvSpPr>
              <p:cNvPr id="887" name="Shape 887"/>
              <p:cNvSpPr txBox="1"/>
              <p:nvPr/>
            </p:nvSpPr>
            <p:spPr>
              <a:xfrm>
                <a:off x="4197640" y="3264385"/>
                <a:ext cx="2249684"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Container Orchestration</a:t>
                </a:r>
              </a:p>
            </p:txBody>
          </p:sp>
          <p:pic>
            <p:nvPicPr>
              <p:cNvPr id="888" name="Shape 888"/>
              <p:cNvPicPr preferRelativeResize="0"/>
              <p:nvPr/>
            </p:nvPicPr>
            <p:blipFill rotWithShape="1">
              <a:blip r:embed="rId16">
                <a:alphaModFix/>
              </a:blip>
              <a:srcRect b="0" l="0" r="0" t="0"/>
              <a:stretch/>
            </p:blipFill>
            <p:spPr>
              <a:xfrm>
                <a:off x="4730136" y="3886190"/>
                <a:ext cx="592622" cy="354592"/>
              </a:xfrm>
              <a:prstGeom prst="rect">
                <a:avLst/>
              </a:prstGeom>
              <a:noFill/>
              <a:ln>
                <a:noFill/>
              </a:ln>
            </p:spPr>
          </p:pic>
          <p:pic>
            <p:nvPicPr>
              <p:cNvPr id="889" name="Shape 889"/>
              <p:cNvPicPr preferRelativeResize="0"/>
              <p:nvPr/>
            </p:nvPicPr>
            <p:blipFill rotWithShape="1">
              <a:blip r:embed="rId17">
                <a:alphaModFix/>
              </a:blip>
              <a:srcRect b="0" l="0" r="0" t="0"/>
              <a:stretch/>
            </p:blipFill>
            <p:spPr>
              <a:xfrm>
                <a:off x="6447324" y="3152533"/>
                <a:ext cx="442855" cy="466955"/>
              </a:xfrm>
              <a:prstGeom prst="rect">
                <a:avLst/>
              </a:prstGeom>
              <a:noFill/>
              <a:ln>
                <a:noFill/>
              </a:ln>
            </p:spPr>
          </p:pic>
        </p:grpSp>
        <p:pic>
          <p:nvPicPr>
            <p:cNvPr id="890" name="Shape 890"/>
            <p:cNvPicPr preferRelativeResize="0"/>
            <p:nvPr/>
          </p:nvPicPr>
          <p:blipFill rotWithShape="1">
            <a:blip r:embed="rId18">
              <a:alphaModFix/>
            </a:blip>
            <a:srcRect b="0" l="0" r="0" t="0"/>
            <a:stretch/>
          </p:blipFill>
          <p:spPr>
            <a:xfrm>
              <a:off x="2000460" y="4416964"/>
              <a:ext cx="4873112" cy="456347"/>
            </a:xfrm>
            <a:prstGeom prst="rect">
              <a:avLst/>
            </a:prstGeom>
            <a:noFill/>
            <a:ln>
              <a:noFill/>
            </a:ln>
          </p:spPr>
        </p:pic>
        <p:pic>
          <p:nvPicPr>
            <p:cNvPr id="891" name="Shape 891"/>
            <p:cNvPicPr preferRelativeResize="0"/>
            <p:nvPr/>
          </p:nvPicPr>
          <p:blipFill rotWithShape="1">
            <a:blip r:embed="rId19">
              <a:alphaModFix/>
            </a:blip>
            <a:srcRect b="0" l="0" r="0" t="0"/>
            <a:stretch/>
          </p:blipFill>
          <p:spPr>
            <a:xfrm>
              <a:off x="2730609" y="3282254"/>
              <a:ext cx="336550" cy="297341"/>
            </a:xfrm>
            <a:prstGeom prst="rect">
              <a:avLst/>
            </a:prstGeom>
            <a:noFill/>
            <a:ln>
              <a:noFill/>
            </a:ln>
          </p:spPr>
        </p:pic>
      </p:grpSp>
      <p:sp>
        <p:nvSpPr>
          <p:cNvPr id="892" name="Shape 892"/>
          <p:cNvSpPr/>
          <p:nvPr/>
        </p:nvSpPr>
        <p:spPr>
          <a:xfrm>
            <a:off x="1265420" y="3056927"/>
            <a:ext cx="6589095" cy="1411871"/>
          </a:xfrm>
          <a:prstGeom prst="roundRect">
            <a:avLst>
              <a:gd fmla="val 5638" name="adj"/>
            </a:avLst>
          </a:prstGeom>
          <a:noFill/>
          <a:ln cap="flat" cmpd="sng" w="381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Shape 898"/>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008774"/>
              </a:buClr>
              <a:buSzPct val="25000"/>
              <a:buFont typeface="Arial"/>
              <a:buNone/>
            </a:pPr>
            <a:r>
              <a:rPr b="1" lang="en-US" sz="2800">
                <a:solidFill>
                  <a:srgbClr val="008774"/>
                </a:solidFill>
                <a:latin typeface="Arial"/>
                <a:ea typeface="Arial"/>
                <a:cs typeface="Arial"/>
                <a:sym typeface="Arial"/>
              </a:rPr>
              <a:t>Container Scheduler Handles Workloads</a:t>
            </a:r>
          </a:p>
        </p:txBody>
      </p:sp>
      <p:sp>
        <p:nvSpPr>
          <p:cNvPr id="899" name="Shape 899"/>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900" name="Shape 900"/>
          <p:cNvGrpSpPr/>
          <p:nvPr/>
        </p:nvGrpSpPr>
        <p:grpSpPr>
          <a:xfrm>
            <a:off x="855381" y="1182189"/>
            <a:ext cx="1484497" cy="1470838"/>
            <a:chOff x="855381" y="1182189"/>
            <a:chExt cx="1484497" cy="1470838"/>
          </a:xfrm>
        </p:grpSpPr>
        <p:sp>
          <p:nvSpPr>
            <p:cNvPr id="901" name="Shape 901"/>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02" name="Shape 902"/>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03" name="Shape 903"/>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04" name="Shape 904"/>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05" name="Shape 905"/>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906" name="Shape 906"/>
          <p:cNvGrpSpPr/>
          <p:nvPr/>
        </p:nvGrpSpPr>
        <p:grpSpPr>
          <a:xfrm>
            <a:off x="855381" y="2965835"/>
            <a:ext cx="1484497" cy="1470838"/>
            <a:chOff x="855381" y="1182189"/>
            <a:chExt cx="1484497" cy="1470838"/>
          </a:xfrm>
        </p:grpSpPr>
        <p:sp>
          <p:nvSpPr>
            <p:cNvPr id="907" name="Shape 907"/>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08" name="Shape 908"/>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09" name="Shape 909"/>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10" name="Shape 910"/>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11" name="Shape 911"/>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912" name="Shape 912"/>
          <p:cNvGrpSpPr/>
          <p:nvPr/>
        </p:nvGrpSpPr>
        <p:grpSpPr>
          <a:xfrm>
            <a:off x="2672892" y="1182189"/>
            <a:ext cx="1484497" cy="1470838"/>
            <a:chOff x="855381" y="1182189"/>
            <a:chExt cx="1484497" cy="1470838"/>
          </a:xfrm>
        </p:grpSpPr>
        <p:sp>
          <p:nvSpPr>
            <p:cNvPr id="913" name="Shape 913"/>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14" name="Shape 914"/>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15" name="Shape 915"/>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16" name="Shape 916"/>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17" name="Shape 917"/>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918" name="Shape 918"/>
          <p:cNvGrpSpPr/>
          <p:nvPr/>
        </p:nvGrpSpPr>
        <p:grpSpPr>
          <a:xfrm>
            <a:off x="2672892" y="2965835"/>
            <a:ext cx="1484497" cy="1470838"/>
            <a:chOff x="855381" y="1182189"/>
            <a:chExt cx="1484497" cy="1470838"/>
          </a:xfrm>
        </p:grpSpPr>
        <p:sp>
          <p:nvSpPr>
            <p:cNvPr id="919" name="Shape 919"/>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20" name="Shape 920"/>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21" name="Shape 921"/>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22" name="Shape 922"/>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23" name="Shape 923"/>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924" name="Shape 924"/>
          <p:cNvGrpSpPr/>
          <p:nvPr/>
        </p:nvGrpSpPr>
        <p:grpSpPr>
          <a:xfrm>
            <a:off x="4496050" y="1182189"/>
            <a:ext cx="1484497" cy="1470838"/>
            <a:chOff x="855381" y="1182189"/>
            <a:chExt cx="1484497" cy="1470838"/>
          </a:xfrm>
        </p:grpSpPr>
        <p:sp>
          <p:nvSpPr>
            <p:cNvPr id="925" name="Shape 925"/>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26" name="Shape 926"/>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27" name="Shape 927"/>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28" name="Shape 928"/>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29" name="Shape 929"/>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930" name="Shape 930"/>
          <p:cNvGrpSpPr/>
          <p:nvPr/>
        </p:nvGrpSpPr>
        <p:grpSpPr>
          <a:xfrm>
            <a:off x="4496050" y="2965835"/>
            <a:ext cx="1484497" cy="1470838"/>
            <a:chOff x="855381" y="1182189"/>
            <a:chExt cx="1484497" cy="1470838"/>
          </a:xfrm>
        </p:grpSpPr>
        <p:sp>
          <p:nvSpPr>
            <p:cNvPr id="931" name="Shape 931"/>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32" name="Shape 932"/>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33" name="Shape 933"/>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34" name="Shape 934"/>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35" name="Shape 935"/>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pic>
        <p:nvPicPr>
          <p:cNvPr id="936" name="Shape 936"/>
          <p:cNvPicPr preferRelativeResize="0"/>
          <p:nvPr/>
        </p:nvPicPr>
        <p:blipFill rotWithShape="1">
          <a:blip r:embed="rId3">
            <a:alphaModFix/>
          </a:blip>
          <a:srcRect b="0" l="0" r="0" t="0"/>
          <a:stretch/>
        </p:blipFill>
        <p:spPr>
          <a:xfrm>
            <a:off x="3712392" y="2313482"/>
            <a:ext cx="384069" cy="228077"/>
          </a:xfrm>
          <a:prstGeom prst="rect">
            <a:avLst/>
          </a:prstGeom>
          <a:noFill/>
          <a:ln>
            <a:noFill/>
          </a:ln>
        </p:spPr>
      </p:pic>
      <p:pic>
        <p:nvPicPr>
          <p:cNvPr id="937" name="Shape 937"/>
          <p:cNvPicPr preferRelativeResize="0"/>
          <p:nvPr/>
        </p:nvPicPr>
        <p:blipFill rotWithShape="1">
          <a:blip r:embed="rId4">
            <a:alphaModFix/>
          </a:blip>
          <a:srcRect b="0" l="0" r="0" t="0"/>
          <a:stretch/>
        </p:blipFill>
        <p:spPr>
          <a:xfrm>
            <a:off x="3403098" y="2085982"/>
            <a:ext cx="532099" cy="230558"/>
          </a:xfrm>
          <a:prstGeom prst="rect">
            <a:avLst/>
          </a:prstGeom>
          <a:noFill/>
          <a:ln>
            <a:noFill/>
          </a:ln>
        </p:spPr>
      </p:pic>
      <p:grpSp>
        <p:nvGrpSpPr>
          <p:cNvPr id="938" name="Shape 938"/>
          <p:cNvGrpSpPr/>
          <p:nvPr/>
        </p:nvGrpSpPr>
        <p:grpSpPr>
          <a:xfrm>
            <a:off x="4715193" y="3721729"/>
            <a:ext cx="412040" cy="610565"/>
            <a:chOff x="4715193" y="3721729"/>
            <a:chExt cx="412040" cy="610565"/>
          </a:xfrm>
        </p:grpSpPr>
        <p:pic>
          <p:nvPicPr>
            <p:cNvPr id="939" name="Shape 939"/>
            <p:cNvPicPr preferRelativeResize="0"/>
            <p:nvPr/>
          </p:nvPicPr>
          <p:blipFill rotWithShape="1">
            <a:blip r:embed="rId5">
              <a:alphaModFix/>
            </a:blip>
            <a:srcRect b="0" l="0" r="0" t="0"/>
            <a:stretch/>
          </p:blipFill>
          <p:spPr>
            <a:xfrm>
              <a:off x="4938784" y="4108686"/>
              <a:ext cx="188449" cy="223608"/>
            </a:xfrm>
            <a:prstGeom prst="rect">
              <a:avLst/>
            </a:prstGeom>
            <a:noFill/>
            <a:ln>
              <a:noFill/>
            </a:ln>
          </p:spPr>
        </p:pic>
        <p:pic>
          <p:nvPicPr>
            <p:cNvPr id="940" name="Shape 940"/>
            <p:cNvPicPr preferRelativeResize="0"/>
            <p:nvPr/>
          </p:nvPicPr>
          <p:blipFill rotWithShape="1">
            <a:blip r:embed="rId6">
              <a:alphaModFix/>
            </a:blip>
            <a:srcRect b="0" l="0" r="0" t="0"/>
            <a:stretch/>
          </p:blipFill>
          <p:spPr>
            <a:xfrm>
              <a:off x="4715193" y="3721729"/>
              <a:ext cx="221439" cy="442878"/>
            </a:xfrm>
            <a:prstGeom prst="rect">
              <a:avLst/>
            </a:prstGeom>
            <a:noFill/>
            <a:ln>
              <a:noFill/>
            </a:ln>
          </p:spPr>
        </p:pic>
      </p:grpSp>
      <p:grpSp>
        <p:nvGrpSpPr>
          <p:cNvPr id="941" name="Shape 941"/>
          <p:cNvGrpSpPr/>
          <p:nvPr/>
        </p:nvGrpSpPr>
        <p:grpSpPr>
          <a:xfrm>
            <a:off x="2663975" y="3078238"/>
            <a:ext cx="731211" cy="593117"/>
            <a:chOff x="2663975" y="3078238"/>
            <a:chExt cx="731211" cy="593117"/>
          </a:xfrm>
        </p:grpSpPr>
        <p:pic>
          <p:nvPicPr>
            <p:cNvPr id="942" name="Shape 942"/>
            <p:cNvPicPr preferRelativeResize="0"/>
            <p:nvPr/>
          </p:nvPicPr>
          <p:blipFill rotWithShape="1">
            <a:blip r:embed="rId7">
              <a:alphaModFix/>
            </a:blip>
            <a:srcRect b="36674" l="0" r="0" t="0"/>
            <a:stretch/>
          </p:blipFill>
          <p:spPr>
            <a:xfrm>
              <a:off x="2663975" y="3078238"/>
              <a:ext cx="731211" cy="414647"/>
            </a:xfrm>
            <a:prstGeom prst="rect">
              <a:avLst/>
            </a:prstGeom>
            <a:noFill/>
            <a:ln>
              <a:noFill/>
            </a:ln>
          </p:spPr>
        </p:pic>
        <p:pic>
          <p:nvPicPr>
            <p:cNvPr id="943" name="Shape 943"/>
            <p:cNvPicPr preferRelativeResize="0"/>
            <p:nvPr/>
          </p:nvPicPr>
          <p:blipFill rotWithShape="1">
            <a:blip r:embed="rId5">
              <a:alphaModFix/>
            </a:blip>
            <a:srcRect b="0" l="0" r="0" t="0"/>
            <a:stretch/>
          </p:blipFill>
          <p:spPr>
            <a:xfrm>
              <a:off x="3160872" y="3447747"/>
              <a:ext cx="188449" cy="223608"/>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Shape 949"/>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008774"/>
              </a:buClr>
              <a:buSzPct val="25000"/>
              <a:buFont typeface="Arial"/>
              <a:buNone/>
            </a:pPr>
            <a:r>
              <a:rPr b="1" lang="en-US" sz="2800">
                <a:solidFill>
                  <a:srgbClr val="008774"/>
                </a:solidFill>
                <a:latin typeface="Arial"/>
                <a:ea typeface="Arial"/>
                <a:cs typeface="Arial"/>
                <a:sym typeface="Arial"/>
              </a:rPr>
              <a:t>Container Scheduler Handles Workloads</a:t>
            </a:r>
          </a:p>
        </p:txBody>
      </p:sp>
      <p:sp>
        <p:nvSpPr>
          <p:cNvPr id="950" name="Shape 950"/>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951" name="Shape 951"/>
          <p:cNvGrpSpPr/>
          <p:nvPr/>
        </p:nvGrpSpPr>
        <p:grpSpPr>
          <a:xfrm>
            <a:off x="855381" y="1182189"/>
            <a:ext cx="1484497" cy="1470838"/>
            <a:chOff x="855381" y="1182189"/>
            <a:chExt cx="1484497" cy="1470838"/>
          </a:xfrm>
        </p:grpSpPr>
        <p:sp>
          <p:nvSpPr>
            <p:cNvPr id="952" name="Shape 952"/>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53" name="Shape 953"/>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54" name="Shape 954"/>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55" name="Shape 955"/>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56" name="Shape 956"/>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957" name="Shape 957"/>
          <p:cNvGrpSpPr/>
          <p:nvPr/>
        </p:nvGrpSpPr>
        <p:grpSpPr>
          <a:xfrm>
            <a:off x="855381" y="2965835"/>
            <a:ext cx="1484497" cy="1470838"/>
            <a:chOff x="855381" y="1182189"/>
            <a:chExt cx="1484497" cy="1470838"/>
          </a:xfrm>
        </p:grpSpPr>
        <p:sp>
          <p:nvSpPr>
            <p:cNvPr id="958" name="Shape 958"/>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59" name="Shape 959"/>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60" name="Shape 960"/>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61" name="Shape 961"/>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62" name="Shape 962"/>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963" name="Shape 963"/>
          <p:cNvGrpSpPr/>
          <p:nvPr/>
        </p:nvGrpSpPr>
        <p:grpSpPr>
          <a:xfrm>
            <a:off x="2672892" y="1182189"/>
            <a:ext cx="1484497" cy="1470838"/>
            <a:chOff x="855381" y="1182189"/>
            <a:chExt cx="1484497" cy="1470838"/>
          </a:xfrm>
        </p:grpSpPr>
        <p:sp>
          <p:nvSpPr>
            <p:cNvPr id="964" name="Shape 964"/>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65" name="Shape 965"/>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66" name="Shape 966"/>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67" name="Shape 967"/>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68" name="Shape 968"/>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969" name="Shape 969"/>
          <p:cNvGrpSpPr/>
          <p:nvPr/>
        </p:nvGrpSpPr>
        <p:grpSpPr>
          <a:xfrm>
            <a:off x="2672892" y="2965835"/>
            <a:ext cx="1484497" cy="1470838"/>
            <a:chOff x="855381" y="1182189"/>
            <a:chExt cx="1484497" cy="1470838"/>
          </a:xfrm>
        </p:grpSpPr>
        <p:sp>
          <p:nvSpPr>
            <p:cNvPr id="970" name="Shape 970"/>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71" name="Shape 971"/>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72" name="Shape 972"/>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73" name="Shape 973"/>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74" name="Shape 974"/>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975" name="Shape 975"/>
          <p:cNvGrpSpPr/>
          <p:nvPr/>
        </p:nvGrpSpPr>
        <p:grpSpPr>
          <a:xfrm>
            <a:off x="4496050" y="1182189"/>
            <a:ext cx="1484497" cy="1470838"/>
            <a:chOff x="855381" y="1182189"/>
            <a:chExt cx="1484497" cy="1470838"/>
          </a:xfrm>
        </p:grpSpPr>
        <p:sp>
          <p:nvSpPr>
            <p:cNvPr id="976" name="Shape 976"/>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77" name="Shape 977"/>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78" name="Shape 978"/>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79" name="Shape 979"/>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80" name="Shape 980"/>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981" name="Shape 981"/>
          <p:cNvGrpSpPr/>
          <p:nvPr/>
        </p:nvGrpSpPr>
        <p:grpSpPr>
          <a:xfrm>
            <a:off x="4496050" y="2965835"/>
            <a:ext cx="1484497" cy="1470838"/>
            <a:chOff x="855381" y="1182189"/>
            <a:chExt cx="1484497" cy="1470838"/>
          </a:xfrm>
        </p:grpSpPr>
        <p:sp>
          <p:nvSpPr>
            <p:cNvPr id="982" name="Shape 982"/>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983" name="Shape 983"/>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84" name="Shape 984"/>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85" name="Shape 985"/>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986" name="Shape 986"/>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pic>
        <p:nvPicPr>
          <p:cNvPr id="987" name="Shape 987"/>
          <p:cNvPicPr preferRelativeResize="0"/>
          <p:nvPr/>
        </p:nvPicPr>
        <p:blipFill rotWithShape="1">
          <a:blip r:embed="rId3">
            <a:alphaModFix/>
          </a:blip>
          <a:srcRect b="0" l="0" r="0" t="0"/>
          <a:stretch/>
        </p:blipFill>
        <p:spPr>
          <a:xfrm>
            <a:off x="3712392" y="2313482"/>
            <a:ext cx="384069" cy="228077"/>
          </a:xfrm>
          <a:prstGeom prst="rect">
            <a:avLst/>
          </a:prstGeom>
          <a:noFill/>
          <a:ln>
            <a:noFill/>
          </a:ln>
        </p:spPr>
      </p:pic>
      <p:pic>
        <p:nvPicPr>
          <p:cNvPr id="988" name="Shape 988"/>
          <p:cNvPicPr preferRelativeResize="0"/>
          <p:nvPr/>
        </p:nvPicPr>
        <p:blipFill rotWithShape="1">
          <a:blip r:embed="rId4">
            <a:alphaModFix/>
          </a:blip>
          <a:srcRect b="0" l="0" r="0" t="0"/>
          <a:stretch/>
        </p:blipFill>
        <p:spPr>
          <a:xfrm>
            <a:off x="3403098" y="2085982"/>
            <a:ext cx="532099" cy="230558"/>
          </a:xfrm>
          <a:prstGeom prst="rect">
            <a:avLst/>
          </a:prstGeom>
          <a:noFill/>
          <a:ln>
            <a:noFill/>
          </a:ln>
        </p:spPr>
      </p:pic>
      <p:grpSp>
        <p:nvGrpSpPr>
          <p:cNvPr id="989" name="Shape 989"/>
          <p:cNvGrpSpPr/>
          <p:nvPr/>
        </p:nvGrpSpPr>
        <p:grpSpPr>
          <a:xfrm>
            <a:off x="4715193" y="3721729"/>
            <a:ext cx="412040" cy="610565"/>
            <a:chOff x="4715193" y="3721729"/>
            <a:chExt cx="412040" cy="610565"/>
          </a:xfrm>
        </p:grpSpPr>
        <p:pic>
          <p:nvPicPr>
            <p:cNvPr id="990" name="Shape 990"/>
            <p:cNvPicPr preferRelativeResize="0"/>
            <p:nvPr/>
          </p:nvPicPr>
          <p:blipFill rotWithShape="1">
            <a:blip r:embed="rId5">
              <a:alphaModFix/>
            </a:blip>
            <a:srcRect b="0" l="0" r="0" t="0"/>
            <a:stretch/>
          </p:blipFill>
          <p:spPr>
            <a:xfrm>
              <a:off x="4938784" y="4108686"/>
              <a:ext cx="188449" cy="223608"/>
            </a:xfrm>
            <a:prstGeom prst="rect">
              <a:avLst/>
            </a:prstGeom>
            <a:noFill/>
            <a:ln>
              <a:noFill/>
            </a:ln>
          </p:spPr>
        </p:pic>
        <p:pic>
          <p:nvPicPr>
            <p:cNvPr id="991" name="Shape 991"/>
            <p:cNvPicPr preferRelativeResize="0"/>
            <p:nvPr/>
          </p:nvPicPr>
          <p:blipFill rotWithShape="1">
            <a:blip r:embed="rId6">
              <a:alphaModFix/>
            </a:blip>
            <a:srcRect b="0" l="0" r="0" t="0"/>
            <a:stretch/>
          </p:blipFill>
          <p:spPr>
            <a:xfrm>
              <a:off x="4715193" y="3721729"/>
              <a:ext cx="221439" cy="442878"/>
            </a:xfrm>
            <a:prstGeom prst="rect">
              <a:avLst/>
            </a:prstGeom>
            <a:noFill/>
            <a:ln>
              <a:noFill/>
            </a:ln>
          </p:spPr>
        </p:pic>
      </p:grpSp>
      <p:grpSp>
        <p:nvGrpSpPr>
          <p:cNvPr id="992" name="Shape 992"/>
          <p:cNvGrpSpPr/>
          <p:nvPr/>
        </p:nvGrpSpPr>
        <p:grpSpPr>
          <a:xfrm>
            <a:off x="2663975" y="3078238"/>
            <a:ext cx="731211" cy="593117"/>
            <a:chOff x="2663975" y="3078238"/>
            <a:chExt cx="731211" cy="593117"/>
          </a:xfrm>
        </p:grpSpPr>
        <p:pic>
          <p:nvPicPr>
            <p:cNvPr id="993" name="Shape 993"/>
            <p:cNvPicPr preferRelativeResize="0"/>
            <p:nvPr/>
          </p:nvPicPr>
          <p:blipFill rotWithShape="1">
            <a:blip r:embed="rId7">
              <a:alphaModFix/>
            </a:blip>
            <a:srcRect b="36674" l="0" r="0" t="0"/>
            <a:stretch/>
          </p:blipFill>
          <p:spPr>
            <a:xfrm>
              <a:off x="2663975" y="3078238"/>
              <a:ext cx="731211" cy="414647"/>
            </a:xfrm>
            <a:prstGeom prst="rect">
              <a:avLst/>
            </a:prstGeom>
            <a:noFill/>
            <a:ln>
              <a:noFill/>
            </a:ln>
          </p:spPr>
        </p:pic>
        <p:pic>
          <p:nvPicPr>
            <p:cNvPr id="994" name="Shape 994"/>
            <p:cNvPicPr preferRelativeResize="0"/>
            <p:nvPr/>
          </p:nvPicPr>
          <p:blipFill rotWithShape="1">
            <a:blip r:embed="rId5">
              <a:alphaModFix/>
            </a:blip>
            <a:srcRect b="0" l="0" r="0" t="0"/>
            <a:stretch/>
          </p:blipFill>
          <p:spPr>
            <a:xfrm>
              <a:off x="3160872" y="3447747"/>
              <a:ext cx="188449" cy="223608"/>
            </a:xfrm>
            <a:prstGeom prst="rect">
              <a:avLst/>
            </a:prstGeom>
            <a:noFill/>
            <a:ln>
              <a:noFill/>
            </a:ln>
          </p:spPr>
        </p:pic>
      </p:grpSp>
      <p:sp>
        <p:nvSpPr>
          <p:cNvPr id="995" name="Shape 995"/>
          <p:cNvSpPr txBox="1"/>
          <p:nvPr/>
        </p:nvSpPr>
        <p:spPr>
          <a:xfrm>
            <a:off x="6887284" y="1566115"/>
            <a:ext cx="1862666" cy="646331"/>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accent2"/>
                </a:solidFill>
                <a:latin typeface="Arial"/>
                <a:ea typeface="Arial"/>
                <a:cs typeface="Arial"/>
                <a:sym typeface="Arial"/>
              </a:rPr>
              <a:t>Dynamic load balancing</a:t>
            </a:r>
          </a:p>
        </p:txBody>
      </p:sp>
      <p:grpSp>
        <p:nvGrpSpPr>
          <p:cNvPr id="996" name="Shape 996"/>
          <p:cNvGrpSpPr/>
          <p:nvPr/>
        </p:nvGrpSpPr>
        <p:grpSpPr>
          <a:xfrm>
            <a:off x="6068236" y="1232275"/>
            <a:ext cx="731211" cy="593117"/>
            <a:chOff x="2663975" y="3078238"/>
            <a:chExt cx="731211" cy="593117"/>
          </a:xfrm>
        </p:grpSpPr>
        <p:pic>
          <p:nvPicPr>
            <p:cNvPr id="997" name="Shape 997"/>
            <p:cNvPicPr preferRelativeResize="0"/>
            <p:nvPr/>
          </p:nvPicPr>
          <p:blipFill rotWithShape="1">
            <a:blip r:embed="rId7">
              <a:alphaModFix/>
            </a:blip>
            <a:srcRect b="36674" l="0" r="0" t="0"/>
            <a:stretch/>
          </p:blipFill>
          <p:spPr>
            <a:xfrm>
              <a:off x="2663975" y="3078238"/>
              <a:ext cx="731211" cy="414647"/>
            </a:xfrm>
            <a:prstGeom prst="rect">
              <a:avLst/>
            </a:prstGeom>
            <a:noFill/>
            <a:ln>
              <a:noFill/>
            </a:ln>
          </p:spPr>
        </p:pic>
        <p:pic>
          <p:nvPicPr>
            <p:cNvPr id="998" name="Shape 998"/>
            <p:cNvPicPr preferRelativeResize="0"/>
            <p:nvPr/>
          </p:nvPicPr>
          <p:blipFill rotWithShape="1">
            <a:blip r:embed="rId5">
              <a:alphaModFix/>
            </a:blip>
            <a:srcRect b="0" l="0" r="0" t="0"/>
            <a:stretch/>
          </p:blipFill>
          <p:spPr>
            <a:xfrm>
              <a:off x="3160872" y="3447747"/>
              <a:ext cx="188449" cy="223608"/>
            </a:xfrm>
            <a:prstGeom prst="rect">
              <a:avLst/>
            </a:prstGeom>
            <a:noFill/>
            <a:ln>
              <a:noFill/>
            </a:ln>
          </p:spPr>
        </p:pic>
      </p:grpSp>
      <p:grpSp>
        <p:nvGrpSpPr>
          <p:cNvPr id="999" name="Shape 999"/>
          <p:cNvGrpSpPr/>
          <p:nvPr/>
        </p:nvGrpSpPr>
        <p:grpSpPr>
          <a:xfrm>
            <a:off x="6285312" y="1825489"/>
            <a:ext cx="412040" cy="610565"/>
            <a:chOff x="4715193" y="3721729"/>
            <a:chExt cx="412040" cy="610565"/>
          </a:xfrm>
        </p:grpSpPr>
        <p:pic>
          <p:nvPicPr>
            <p:cNvPr id="1000" name="Shape 1000"/>
            <p:cNvPicPr preferRelativeResize="0"/>
            <p:nvPr/>
          </p:nvPicPr>
          <p:blipFill rotWithShape="1">
            <a:blip r:embed="rId5">
              <a:alphaModFix/>
            </a:blip>
            <a:srcRect b="0" l="0" r="0" t="0"/>
            <a:stretch/>
          </p:blipFill>
          <p:spPr>
            <a:xfrm>
              <a:off x="4938784" y="4108686"/>
              <a:ext cx="188449" cy="223608"/>
            </a:xfrm>
            <a:prstGeom prst="rect">
              <a:avLst/>
            </a:prstGeom>
            <a:noFill/>
            <a:ln>
              <a:noFill/>
            </a:ln>
          </p:spPr>
        </p:pic>
        <p:pic>
          <p:nvPicPr>
            <p:cNvPr id="1001" name="Shape 1001"/>
            <p:cNvPicPr preferRelativeResize="0"/>
            <p:nvPr/>
          </p:nvPicPr>
          <p:blipFill rotWithShape="1">
            <a:blip r:embed="rId6">
              <a:alphaModFix/>
            </a:blip>
            <a:srcRect b="0" l="0" r="0" t="0"/>
            <a:stretch/>
          </p:blipFill>
          <p:spPr>
            <a:xfrm>
              <a:off x="4715193" y="3721729"/>
              <a:ext cx="221439" cy="442878"/>
            </a:xfrm>
            <a:prstGeom prst="rect">
              <a:avLst/>
            </a:prstGeom>
            <a:noFill/>
            <a:ln>
              <a:noFill/>
            </a:ln>
          </p:spPr>
        </p:pic>
      </p:grpSp>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Shape 1007"/>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008774"/>
              </a:buClr>
              <a:buSzPct val="25000"/>
              <a:buFont typeface="Arial"/>
              <a:buNone/>
            </a:pPr>
            <a:r>
              <a:rPr b="1" lang="en-US" sz="2800">
                <a:solidFill>
                  <a:srgbClr val="008774"/>
                </a:solidFill>
                <a:latin typeface="Arial"/>
                <a:ea typeface="Arial"/>
                <a:cs typeface="Arial"/>
                <a:sym typeface="Arial"/>
              </a:rPr>
              <a:t>Container Scheduler Handles Workloads</a:t>
            </a:r>
          </a:p>
        </p:txBody>
      </p:sp>
      <p:sp>
        <p:nvSpPr>
          <p:cNvPr id="1008" name="Shape 1008"/>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1009" name="Shape 1009"/>
          <p:cNvGrpSpPr/>
          <p:nvPr/>
        </p:nvGrpSpPr>
        <p:grpSpPr>
          <a:xfrm>
            <a:off x="855381" y="1182189"/>
            <a:ext cx="1484497" cy="1470838"/>
            <a:chOff x="855381" y="1182189"/>
            <a:chExt cx="1484497" cy="1470838"/>
          </a:xfrm>
        </p:grpSpPr>
        <p:sp>
          <p:nvSpPr>
            <p:cNvPr id="1010" name="Shape 1010"/>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1011" name="Shape 1011"/>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12" name="Shape 1012"/>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13" name="Shape 1013"/>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14" name="Shape 1014"/>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1015" name="Shape 1015"/>
          <p:cNvGrpSpPr/>
          <p:nvPr/>
        </p:nvGrpSpPr>
        <p:grpSpPr>
          <a:xfrm>
            <a:off x="855381" y="2965835"/>
            <a:ext cx="1484497" cy="1470838"/>
            <a:chOff x="855381" y="1182189"/>
            <a:chExt cx="1484497" cy="1470838"/>
          </a:xfrm>
        </p:grpSpPr>
        <p:sp>
          <p:nvSpPr>
            <p:cNvPr id="1016" name="Shape 1016"/>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1017" name="Shape 1017"/>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18" name="Shape 1018"/>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19" name="Shape 1019"/>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20" name="Shape 1020"/>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1021" name="Shape 1021"/>
          <p:cNvGrpSpPr/>
          <p:nvPr/>
        </p:nvGrpSpPr>
        <p:grpSpPr>
          <a:xfrm>
            <a:off x="2672892" y="1182189"/>
            <a:ext cx="1484497" cy="1470838"/>
            <a:chOff x="855381" y="1182189"/>
            <a:chExt cx="1484497" cy="1470838"/>
          </a:xfrm>
        </p:grpSpPr>
        <p:sp>
          <p:nvSpPr>
            <p:cNvPr id="1022" name="Shape 1022"/>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1023" name="Shape 1023"/>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24" name="Shape 1024"/>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25" name="Shape 1025"/>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26" name="Shape 1026"/>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1027" name="Shape 1027"/>
          <p:cNvGrpSpPr/>
          <p:nvPr/>
        </p:nvGrpSpPr>
        <p:grpSpPr>
          <a:xfrm>
            <a:off x="2672892" y="2965835"/>
            <a:ext cx="1484497" cy="1470838"/>
            <a:chOff x="855381" y="1182189"/>
            <a:chExt cx="1484497" cy="1470838"/>
          </a:xfrm>
        </p:grpSpPr>
        <p:sp>
          <p:nvSpPr>
            <p:cNvPr id="1028" name="Shape 1028"/>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1029" name="Shape 1029"/>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30" name="Shape 1030"/>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31" name="Shape 1031"/>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32" name="Shape 1032"/>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1033" name="Shape 1033"/>
          <p:cNvGrpSpPr/>
          <p:nvPr/>
        </p:nvGrpSpPr>
        <p:grpSpPr>
          <a:xfrm>
            <a:off x="4496050" y="1182189"/>
            <a:ext cx="1484497" cy="1470838"/>
            <a:chOff x="855381" y="1182189"/>
            <a:chExt cx="1484497" cy="1470838"/>
          </a:xfrm>
        </p:grpSpPr>
        <p:sp>
          <p:nvSpPr>
            <p:cNvPr id="1034" name="Shape 1034"/>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1035" name="Shape 1035"/>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36" name="Shape 1036"/>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37" name="Shape 1037"/>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38" name="Shape 1038"/>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grpSp>
        <p:nvGrpSpPr>
          <p:cNvPr id="1039" name="Shape 1039"/>
          <p:cNvGrpSpPr/>
          <p:nvPr/>
        </p:nvGrpSpPr>
        <p:grpSpPr>
          <a:xfrm>
            <a:off x="4496050" y="2965835"/>
            <a:ext cx="1484497" cy="1470838"/>
            <a:chOff x="855381" y="1182189"/>
            <a:chExt cx="1484497" cy="1470838"/>
          </a:xfrm>
        </p:grpSpPr>
        <p:sp>
          <p:nvSpPr>
            <p:cNvPr id="1040" name="Shape 1040"/>
            <p:cNvSpPr/>
            <p:nvPr/>
          </p:nvSpPr>
          <p:spPr>
            <a:xfrm>
              <a:off x="855381" y="1182189"/>
              <a:ext cx="1484497" cy="1470838"/>
            </a:xfrm>
            <a:prstGeom prst="rect">
              <a:avLst/>
            </a:prstGeom>
            <a:solidFill>
              <a:srgbClr val="CCCCCC"/>
            </a:solidFill>
            <a:ln>
              <a:noFill/>
            </a:ln>
            <a:effectLst>
              <a:outerShdw blurRad="40000" rotWithShape="0" dir="5400000" dist="20000">
                <a:srgbClr val="000000">
                  <a:alpha val="37647"/>
                </a:srgbClr>
              </a:outerShdw>
            </a:effectLst>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1041" name="Shape 1041"/>
            <p:cNvSpPr/>
            <p:nvPr/>
          </p:nvSpPr>
          <p:spPr>
            <a:xfrm>
              <a:off x="1702836" y="2026035"/>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42" name="Shape 1042"/>
            <p:cNvSpPr/>
            <p:nvPr/>
          </p:nvSpPr>
          <p:spPr>
            <a:xfrm>
              <a:off x="1023831" y="2029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43" name="Shape 1043"/>
            <p:cNvSpPr/>
            <p:nvPr/>
          </p:nvSpPr>
          <p:spPr>
            <a:xfrm>
              <a:off x="1702836" y="1372630"/>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44" name="Shape 1044"/>
            <p:cNvSpPr/>
            <p:nvPr/>
          </p:nvSpPr>
          <p:spPr>
            <a:xfrm>
              <a:off x="1043748" y="1372629"/>
              <a:ext cx="443162" cy="469499"/>
            </a:xfrm>
            <a:prstGeom prst="rect">
              <a:avLst/>
            </a:prstGeom>
            <a:solidFill>
              <a:srgbClr val="FFFFFF"/>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grpSp>
      <p:pic>
        <p:nvPicPr>
          <p:cNvPr id="1045" name="Shape 1045"/>
          <p:cNvPicPr preferRelativeResize="0"/>
          <p:nvPr/>
        </p:nvPicPr>
        <p:blipFill rotWithShape="1">
          <a:blip r:embed="rId3">
            <a:alphaModFix/>
          </a:blip>
          <a:srcRect b="0" l="0" r="0" t="0"/>
          <a:stretch/>
        </p:blipFill>
        <p:spPr>
          <a:xfrm>
            <a:off x="3712392" y="2313482"/>
            <a:ext cx="384069" cy="228077"/>
          </a:xfrm>
          <a:prstGeom prst="rect">
            <a:avLst/>
          </a:prstGeom>
          <a:noFill/>
          <a:ln>
            <a:noFill/>
          </a:ln>
        </p:spPr>
      </p:pic>
      <p:pic>
        <p:nvPicPr>
          <p:cNvPr id="1046" name="Shape 1046"/>
          <p:cNvPicPr preferRelativeResize="0"/>
          <p:nvPr/>
        </p:nvPicPr>
        <p:blipFill rotWithShape="1">
          <a:blip r:embed="rId4">
            <a:alphaModFix/>
          </a:blip>
          <a:srcRect b="0" l="0" r="0" t="0"/>
          <a:stretch/>
        </p:blipFill>
        <p:spPr>
          <a:xfrm>
            <a:off x="3403098" y="2085982"/>
            <a:ext cx="532099" cy="230558"/>
          </a:xfrm>
          <a:prstGeom prst="rect">
            <a:avLst/>
          </a:prstGeom>
          <a:noFill/>
          <a:ln>
            <a:noFill/>
          </a:ln>
        </p:spPr>
      </p:pic>
      <p:grpSp>
        <p:nvGrpSpPr>
          <p:cNvPr id="1047" name="Shape 1047"/>
          <p:cNvGrpSpPr/>
          <p:nvPr/>
        </p:nvGrpSpPr>
        <p:grpSpPr>
          <a:xfrm>
            <a:off x="4715193" y="3721729"/>
            <a:ext cx="412040" cy="610565"/>
            <a:chOff x="4715193" y="3721729"/>
            <a:chExt cx="412040" cy="610565"/>
          </a:xfrm>
        </p:grpSpPr>
        <p:pic>
          <p:nvPicPr>
            <p:cNvPr id="1048" name="Shape 1048"/>
            <p:cNvPicPr preferRelativeResize="0"/>
            <p:nvPr/>
          </p:nvPicPr>
          <p:blipFill rotWithShape="1">
            <a:blip r:embed="rId5">
              <a:alphaModFix/>
            </a:blip>
            <a:srcRect b="0" l="0" r="0" t="0"/>
            <a:stretch/>
          </p:blipFill>
          <p:spPr>
            <a:xfrm>
              <a:off x="4938784" y="4108686"/>
              <a:ext cx="188449" cy="223608"/>
            </a:xfrm>
            <a:prstGeom prst="rect">
              <a:avLst/>
            </a:prstGeom>
            <a:noFill/>
            <a:ln>
              <a:noFill/>
            </a:ln>
          </p:spPr>
        </p:pic>
        <p:pic>
          <p:nvPicPr>
            <p:cNvPr id="1049" name="Shape 1049"/>
            <p:cNvPicPr preferRelativeResize="0"/>
            <p:nvPr/>
          </p:nvPicPr>
          <p:blipFill rotWithShape="1">
            <a:blip r:embed="rId6">
              <a:alphaModFix/>
            </a:blip>
            <a:srcRect b="0" l="0" r="0" t="0"/>
            <a:stretch/>
          </p:blipFill>
          <p:spPr>
            <a:xfrm>
              <a:off x="4715193" y="3721729"/>
              <a:ext cx="221439" cy="442878"/>
            </a:xfrm>
            <a:prstGeom prst="rect">
              <a:avLst/>
            </a:prstGeom>
            <a:noFill/>
            <a:ln>
              <a:noFill/>
            </a:ln>
          </p:spPr>
        </p:pic>
      </p:grpSp>
      <p:grpSp>
        <p:nvGrpSpPr>
          <p:cNvPr id="1050" name="Shape 1050"/>
          <p:cNvGrpSpPr/>
          <p:nvPr/>
        </p:nvGrpSpPr>
        <p:grpSpPr>
          <a:xfrm>
            <a:off x="2663975" y="3078238"/>
            <a:ext cx="731211" cy="593117"/>
            <a:chOff x="2663975" y="3078238"/>
            <a:chExt cx="731211" cy="593117"/>
          </a:xfrm>
        </p:grpSpPr>
        <p:pic>
          <p:nvPicPr>
            <p:cNvPr id="1051" name="Shape 1051"/>
            <p:cNvPicPr preferRelativeResize="0"/>
            <p:nvPr/>
          </p:nvPicPr>
          <p:blipFill rotWithShape="1">
            <a:blip r:embed="rId7">
              <a:alphaModFix/>
            </a:blip>
            <a:srcRect b="36674" l="0" r="0" t="0"/>
            <a:stretch/>
          </p:blipFill>
          <p:spPr>
            <a:xfrm>
              <a:off x="2663975" y="3078238"/>
              <a:ext cx="731211" cy="414647"/>
            </a:xfrm>
            <a:prstGeom prst="rect">
              <a:avLst/>
            </a:prstGeom>
            <a:noFill/>
            <a:ln>
              <a:noFill/>
            </a:ln>
          </p:spPr>
        </p:pic>
        <p:pic>
          <p:nvPicPr>
            <p:cNvPr id="1052" name="Shape 1052"/>
            <p:cNvPicPr preferRelativeResize="0"/>
            <p:nvPr/>
          </p:nvPicPr>
          <p:blipFill rotWithShape="1">
            <a:blip r:embed="rId5">
              <a:alphaModFix/>
            </a:blip>
            <a:srcRect b="0" l="0" r="0" t="0"/>
            <a:stretch/>
          </p:blipFill>
          <p:spPr>
            <a:xfrm>
              <a:off x="3160872" y="3447747"/>
              <a:ext cx="188449" cy="223608"/>
            </a:xfrm>
            <a:prstGeom prst="rect">
              <a:avLst/>
            </a:prstGeom>
            <a:noFill/>
            <a:ln>
              <a:noFill/>
            </a:ln>
          </p:spPr>
        </p:pic>
      </p:grpSp>
      <p:sp>
        <p:nvSpPr>
          <p:cNvPr id="1053" name="Shape 1053"/>
          <p:cNvSpPr txBox="1"/>
          <p:nvPr/>
        </p:nvSpPr>
        <p:spPr>
          <a:xfrm>
            <a:off x="6887284" y="1566115"/>
            <a:ext cx="1862666" cy="646331"/>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accent2"/>
                </a:solidFill>
                <a:latin typeface="Arial"/>
                <a:ea typeface="Arial"/>
                <a:cs typeface="Arial"/>
                <a:sym typeface="Arial"/>
              </a:rPr>
              <a:t>Dynamic load balancing</a:t>
            </a:r>
          </a:p>
        </p:txBody>
      </p:sp>
      <p:grpSp>
        <p:nvGrpSpPr>
          <p:cNvPr id="1054" name="Shape 1054"/>
          <p:cNvGrpSpPr/>
          <p:nvPr/>
        </p:nvGrpSpPr>
        <p:grpSpPr>
          <a:xfrm>
            <a:off x="1543258" y="3690349"/>
            <a:ext cx="731211" cy="593117"/>
            <a:chOff x="2663975" y="3078238"/>
            <a:chExt cx="731211" cy="593117"/>
          </a:xfrm>
        </p:grpSpPr>
        <p:pic>
          <p:nvPicPr>
            <p:cNvPr id="1055" name="Shape 1055"/>
            <p:cNvPicPr preferRelativeResize="0"/>
            <p:nvPr/>
          </p:nvPicPr>
          <p:blipFill rotWithShape="1">
            <a:blip r:embed="rId7">
              <a:alphaModFix/>
            </a:blip>
            <a:srcRect b="36674" l="0" r="0" t="0"/>
            <a:stretch/>
          </p:blipFill>
          <p:spPr>
            <a:xfrm>
              <a:off x="2663975" y="3078238"/>
              <a:ext cx="731211" cy="414647"/>
            </a:xfrm>
            <a:prstGeom prst="rect">
              <a:avLst/>
            </a:prstGeom>
            <a:noFill/>
            <a:ln>
              <a:noFill/>
            </a:ln>
          </p:spPr>
        </p:pic>
        <p:pic>
          <p:nvPicPr>
            <p:cNvPr id="1056" name="Shape 1056"/>
            <p:cNvPicPr preferRelativeResize="0"/>
            <p:nvPr/>
          </p:nvPicPr>
          <p:blipFill rotWithShape="1">
            <a:blip r:embed="rId5">
              <a:alphaModFix/>
            </a:blip>
            <a:srcRect b="0" l="0" r="0" t="0"/>
            <a:stretch/>
          </p:blipFill>
          <p:spPr>
            <a:xfrm>
              <a:off x="3160872" y="3447747"/>
              <a:ext cx="188449" cy="223608"/>
            </a:xfrm>
            <a:prstGeom prst="rect">
              <a:avLst/>
            </a:prstGeom>
            <a:noFill/>
            <a:ln>
              <a:noFill/>
            </a:ln>
          </p:spPr>
        </p:pic>
      </p:grpSp>
      <p:grpSp>
        <p:nvGrpSpPr>
          <p:cNvPr id="1057" name="Shape 1057"/>
          <p:cNvGrpSpPr/>
          <p:nvPr/>
        </p:nvGrpSpPr>
        <p:grpSpPr>
          <a:xfrm>
            <a:off x="1711442" y="1900673"/>
            <a:ext cx="412040" cy="610565"/>
            <a:chOff x="4715193" y="3721729"/>
            <a:chExt cx="412040" cy="610565"/>
          </a:xfrm>
        </p:grpSpPr>
        <p:pic>
          <p:nvPicPr>
            <p:cNvPr id="1058" name="Shape 1058"/>
            <p:cNvPicPr preferRelativeResize="0"/>
            <p:nvPr/>
          </p:nvPicPr>
          <p:blipFill rotWithShape="1">
            <a:blip r:embed="rId5">
              <a:alphaModFix/>
            </a:blip>
            <a:srcRect b="0" l="0" r="0" t="0"/>
            <a:stretch/>
          </p:blipFill>
          <p:spPr>
            <a:xfrm>
              <a:off x="4938784" y="4108686"/>
              <a:ext cx="188449" cy="223608"/>
            </a:xfrm>
            <a:prstGeom prst="rect">
              <a:avLst/>
            </a:prstGeom>
            <a:noFill/>
            <a:ln>
              <a:noFill/>
            </a:ln>
          </p:spPr>
        </p:pic>
        <p:pic>
          <p:nvPicPr>
            <p:cNvPr id="1059" name="Shape 1059"/>
            <p:cNvPicPr preferRelativeResize="0"/>
            <p:nvPr/>
          </p:nvPicPr>
          <p:blipFill rotWithShape="1">
            <a:blip r:embed="rId6">
              <a:alphaModFix/>
            </a:blip>
            <a:srcRect b="0" l="0" r="0" t="0"/>
            <a:stretch/>
          </p:blipFill>
          <p:spPr>
            <a:xfrm>
              <a:off x="4715193" y="3721729"/>
              <a:ext cx="221439" cy="442878"/>
            </a:xfrm>
            <a:prstGeom prst="rect">
              <a:avLst/>
            </a:prstGeom>
            <a:noFill/>
            <a:ln>
              <a:noFill/>
            </a:ln>
          </p:spPr>
        </p:pic>
      </p:grpSp>
      <p:sp>
        <p:nvSpPr>
          <p:cNvPr id="1060" name="Shape 1060"/>
          <p:cNvSpPr/>
          <p:nvPr/>
        </p:nvSpPr>
        <p:spPr>
          <a:xfrm>
            <a:off x="460127" y="685601"/>
            <a:ext cx="2230238" cy="2492616"/>
          </a:xfrm>
          <a:prstGeom prst="mathMultiply">
            <a:avLst>
              <a:gd fmla="val 1536" name="adj1"/>
            </a:avLst>
          </a:prstGeom>
          <a:solidFill>
            <a:schemeClr val="dk1"/>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61" name="Shape 1061"/>
          <p:cNvSpPr/>
          <p:nvPr/>
        </p:nvSpPr>
        <p:spPr>
          <a:xfrm>
            <a:off x="460127" y="2476388"/>
            <a:ext cx="2230238" cy="2492616"/>
          </a:xfrm>
          <a:prstGeom prst="mathMultiply">
            <a:avLst>
              <a:gd fmla="val 1536" name="adj1"/>
            </a:avLst>
          </a:prstGeom>
          <a:solidFill>
            <a:schemeClr val="dk1"/>
          </a:solidFill>
          <a:ln>
            <a:noFill/>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62" name="Shape 1062"/>
          <p:cNvSpPr txBox="1"/>
          <p:nvPr/>
        </p:nvSpPr>
        <p:spPr>
          <a:xfrm>
            <a:off x="6887284" y="2748122"/>
            <a:ext cx="1862666" cy="92333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accent3"/>
                </a:solidFill>
                <a:latin typeface="Arial"/>
                <a:ea typeface="Arial"/>
                <a:cs typeface="Arial"/>
                <a:sym typeface="Arial"/>
              </a:rPr>
              <a:t>Remediation and rebalance of workloads</a:t>
            </a: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61"/>
                                        </p:tgtEl>
                                      </p:cBhvr>
                                    </p:animEffect>
                                    <p:set>
                                      <p:cBhvr>
                                        <p:cTn dur="1" fill="hold">
                                          <p:stCondLst>
                                            <p:cond delay="500"/>
                                          </p:stCondLst>
                                        </p:cTn>
                                        <p:tgtEl>
                                          <p:spTgt spid="10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060"/>
                                        </p:tgtEl>
                                      </p:cBhvr>
                                    </p:animEffect>
                                    <p:set>
                                      <p:cBhvr>
                                        <p:cTn dur="1" fill="hold">
                                          <p:stCondLst>
                                            <p:cond delay="500"/>
                                          </p:stCondLst>
                                        </p:cTn>
                                        <p:tgtEl>
                                          <p:spTgt spid="10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pic>
        <p:nvPicPr>
          <p:cNvPr descr="img_iStock_000006656924Large_frei-300x300.jpg" id="1068" name="Shape 1068"/>
          <p:cNvPicPr preferRelativeResize="0"/>
          <p:nvPr/>
        </p:nvPicPr>
        <p:blipFill rotWithShape="1">
          <a:blip r:embed="rId3">
            <a:alphaModFix/>
          </a:blip>
          <a:srcRect b="0" l="0" r="0" t="0"/>
          <a:stretch/>
        </p:blipFill>
        <p:spPr>
          <a:xfrm>
            <a:off x="5140889" y="3223423"/>
            <a:ext cx="772558" cy="772558"/>
          </a:xfrm>
          <a:prstGeom prst="rect">
            <a:avLst/>
          </a:prstGeom>
          <a:noFill/>
          <a:ln>
            <a:noFill/>
          </a:ln>
        </p:spPr>
      </p:pic>
      <p:sp>
        <p:nvSpPr>
          <p:cNvPr id="1069" name="Shape 1069"/>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08774"/>
              </a:buClr>
              <a:buSzPct val="25000"/>
              <a:buFont typeface="Arial"/>
              <a:buNone/>
            </a:pPr>
            <a:r>
              <a:rPr b="1" lang="en-US" sz="2800">
                <a:solidFill>
                  <a:srgbClr val="008774"/>
                </a:solidFill>
                <a:latin typeface="Arial"/>
                <a:ea typeface="Arial"/>
                <a:cs typeface="Arial"/>
                <a:sym typeface="Arial"/>
              </a:rPr>
              <a:t>Each Layer Upgradable with No Downtime</a:t>
            </a:r>
          </a:p>
        </p:txBody>
      </p:sp>
      <p:sp>
        <p:nvSpPr>
          <p:cNvPr id="1070" name="Shape 1070"/>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071" name="Shape 1071"/>
          <p:cNvSpPr/>
          <p:nvPr/>
        </p:nvSpPr>
        <p:spPr>
          <a:xfrm>
            <a:off x="1365760" y="1069702"/>
            <a:ext cx="3066335" cy="2540000"/>
          </a:xfrm>
          <a:prstGeom prst="roundRect">
            <a:avLst>
              <a:gd fmla="val 7665" name="adj"/>
            </a:avLst>
          </a:prstGeom>
          <a:noFill/>
          <a:ln cap="flat" cmpd="sng" w="19050">
            <a:solidFill>
              <a:srgbClr val="A5A5A5"/>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rgbClr val="C5DED7"/>
              </a:solidFill>
              <a:latin typeface="Arial"/>
              <a:ea typeface="Arial"/>
              <a:cs typeface="Arial"/>
              <a:sym typeface="Arial"/>
            </a:endParaRPr>
          </a:p>
        </p:txBody>
      </p:sp>
      <p:sp>
        <p:nvSpPr>
          <p:cNvPr id="1072" name="Shape 1072"/>
          <p:cNvSpPr/>
          <p:nvPr/>
        </p:nvSpPr>
        <p:spPr>
          <a:xfrm>
            <a:off x="1738547" y="1974577"/>
            <a:ext cx="2635249" cy="698500"/>
          </a:xfrm>
          <a:prstGeom prst="roundRect">
            <a:avLst>
              <a:gd fmla="val 16667" name="adj"/>
            </a:avLst>
          </a:prstGeom>
          <a:solidFill>
            <a:schemeClr val="accent2"/>
          </a:solid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lang="en-US" sz="1800">
                <a:solidFill>
                  <a:schemeClr val="lt1"/>
                </a:solidFill>
                <a:latin typeface="Arial"/>
                <a:ea typeface="Arial"/>
                <a:cs typeface="Arial"/>
                <a:sym typeface="Arial"/>
              </a:rPr>
              <a:t>App R</a:t>
            </a:r>
            <a:r>
              <a:rPr b="0" i="0" lang="en-US" sz="1800" u="none" cap="none" strike="noStrike">
                <a:solidFill>
                  <a:schemeClr val="lt1"/>
                </a:solidFill>
                <a:latin typeface="Arial"/>
                <a:ea typeface="Arial"/>
                <a:cs typeface="Arial"/>
                <a:sym typeface="Arial"/>
              </a:rPr>
              <a:t>untime*</a:t>
            </a:r>
          </a:p>
        </p:txBody>
      </p:sp>
      <p:sp>
        <p:nvSpPr>
          <p:cNvPr id="1073" name="Shape 1073"/>
          <p:cNvSpPr/>
          <p:nvPr/>
        </p:nvSpPr>
        <p:spPr>
          <a:xfrm>
            <a:off x="1738547" y="2825477"/>
            <a:ext cx="2635249" cy="698500"/>
          </a:xfrm>
          <a:prstGeom prst="roundRect">
            <a:avLst>
              <a:gd fmla="val 16667" name="adj"/>
            </a:avLst>
          </a:prstGeom>
          <a:solidFill>
            <a:schemeClr val="accent1"/>
          </a:solidFill>
          <a:ln>
            <a:noFill/>
          </a:ln>
        </p:spPr>
        <p:txBody>
          <a:bodyPr anchorCtr="0" anchor="ctr" bIns="45700" lIns="91425" rIns="91425" wrap="square"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File system mapping</a:t>
            </a:r>
          </a:p>
        </p:txBody>
      </p:sp>
      <p:sp>
        <p:nvSpPr>
          <p:cNvPr id="1074" name="Shape 1074"/>
          <p:cNvSpPr/>
          <p:nvPr/>
        </p:nvSpPr>
        <p:spPr>
          <a:xfrm>
            <a:off x="1738547" y="1142727"/>
            <a:ext cx="2635249" cy="698500"/>
          </a:xfrm>
          <a:prstGeom prst="roundRect">
            <a:avLst>
              <a:gd fmla="val 16667" name="adj"/>
            </a:avLst>
          </a:prstGeom>
          <a:solidFill>
            <a:schemeClr val="dk2"/>
          </a:solid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lang="en-US" sz="1800">
                <a:solidFill>
                  <a:schemeClr val="lt1"/>
                </a:solidFill>
                <a:latin typeface="Arial"/>
                <a:ea typeface="Arial"/>
                <a:cs typeface="Arial"/>
                <a:sym typeface="Arial"/>
              </a:rPr>
              <a:t>A</a:t>
            </a:r>
            <a:r>
              <a:rPr b="0" i="0" lang="en-US" sz="1800" u="none" cap="none" strike="noStrike">
                <a:solidFill>
                  <a:schemeClr val="lt1"/>
                </a:solidFill>
                <a:latin typeface="Arial"/>
                <a:ea typeface="Arial"/>
                <a:cs typeface="Arial"/>
                <a:sym typeface="Arial"/>
              </a:rPr>
              <a:t>pplication</a:t>
            </a:r>
          </a:p>
        </p:txBody>
      </p:sp>
      <p:sp>
        <p:nvSpPr>
          <p:cNvPr id="1075" name="Shape 1075"/>
          <p:cNvSpPr/>
          <p:nvPr/>
        </p:nvSpPr>
        <p:spPr>
          <a:xfrm>
            <a:off x="1228106" y="3685901"/>
            <a:ext cx="3414450" cy="698500"/>
          </a:xfrm>
          <a:prstGeom prst="roundRect">
            <a:avLst>
              <a:gd fmla="val 16667" name="adj"/>
            </a:avLst>
          </a:prstGeom>
          <a:solidFill>
            <a:schemeClr val="accent3"/>
          </a:solidFill>
          <a:ln>
            <a:noFill/>
          </a:ln>
        </p:spPr>
        <p:txBody>
          <a:bodyPr anchorCtr="0" anchor="ctr" bIns="45700" lIns="91425" rIns="91425" wrap="square"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Linux host &amp; kernel</a:t>
            </a:r>
          </a:p>
        </p:txBody>
      </p:sp>
      <p:sp>
        <p:nvSpPr>
          <p:cNvPr id="1076" name="Shape 1076"/>
          <p:cNvSpPr/>
          <p:nvPr/>
        </p:nvSpPr>
        <p:spPr>
          <a:xfrm>
            <a:off x="4988224" y="2825477"/>
            <a:ext cx="210276" cy="1558924"/>
          </a:xfrm>
          <a:prstGeom prst="rightBrace">
            <a:avLst>
              <a:gd fmla="val 38837" name="adj1"/>
              <a:gd fmla="val 50000" name="adj2"/>
            </a:avLst>
          </a:prstGeom>
          <a:noFill/>
          <a:ln cap="flat" cmpd="sng" w="19050">
            <a:solidFill>
              <a:srgbClr val="B3B3B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sp>
        <p:nvSpPr>
          <p:cNvPr id="1077" name="Shape 1077"/>
          <p:cNvSpPr/>
          <p:nvPr/>
        </p:nvSpPr>
        <p:spPr>
          <a:xfrm>
            <a:off x="5742091" y="1566713"/>
            <a:ext cx="2451811" cy="590907"/>
          </a:xfrm>
          <a:prstGeom prst="rect">
            <a:avLst/>
          </a:prstGeom>
          <a:solidFill>
            <a:schemeClr val="lt1"/>
          </a:solidFill>
          <a:ln>
            <a:noFill/>
          </a:ln>
        </p:spPr>
        <p:txBody>
          <a:bodyPr anchorCtr="0" anchor="ctr" bIns="45700" lIns="91425" rIns="91425" wrap="square" tIns="45700">
            <a:noAutofit/>
          </a:bodyPr>
          <a:lstStyle/>
          <a:p>
            <a:pPr indent="0" lvl="0" marL="0" marR="0" rtl="0" algn="l">
              <a:spcBef>
                <a:spcPts val="0"/>
              </a:spcBef>
              <a:buSzPct val="25000"/>
              <a:buNone/>
            </a:pPr>
            <a:r>
              <a:rPr lang="en-US" sz="1600">
                <a:solidFill>
                  <a:schemeClr val="dk2"/>
                </a:solidFill>
                <a:latin typeface="Arial"/>
                <a:ea typeface="Arial"/>
                <a:cs typeface="Arial"/>
                <a:sym typeface="Arial"/>
              </a:rPr>
              <a:t>Blue-Green deploy</a:t>
            </a:r>
          </a:p>
        </p:txBody>
      </p:sp>
      <p:sp>
        <p:nvSpPr>
          <p:cNvPr id="1078" name="Shape 1078"/>
          <p:cNvSpPr/>
          <p:nvPr/>
        </p:nvSpPr>
        <p:spPr>
          <a:xfrm>
            <a:off x="5742091" y="3310185"/>
            <a:ext cx="2451811" cy="590907"/>
          </a:xfrm>
          <a:prstGeom prst="rect">
            <a:avLst/>
          </a:prstGeom>
          <a:solidFill>
            <a:schemeClr val="lt1"/>
          </a:solidFill>
          <a:ln>
            <a:noFill/>
          </a:ln>
        </p:spPr>
        <p:txBody>
          <a:bodyPr anchorCtr="0" anchor="ctr" bIns="45700" lIns="91425" rIns="91425" wrap="square" tIns="45700">
            <a:noAutofit/>
          </a:bodyPr>
          <a:lstStyle/>
          <a:p>
            <a:pPr indent="0" lvl="0" marL="0" marR="0" rtl="0" algn="l">
              <a:spcBef>
                <a:spcPts val="0"/>
              </a:spcBef>
              <a:buSzPct val="25000"/>
              <a:buNone/>
            </a:pPr>
            <a:r>
              <a:rPr lang="en-US" sz="1600">
                <a:solidFill>
                  <a:schemeClr val="dk2"/>
                </a:solidFill>
                <a:latin typeface="Arial"/>
                <a:ea typeface="Arial"/>
                <a:cs typeface="Arial"/>
                <a:sym typeface="Arial"/>
              </a:rPr>
              <a:t>Canary style deploy</a:t>
            </a:r>
          </a:p>
        </p:txBody>
      </p:sp>
      <p:sp>
        <p:nvSpPr>
          <p:cNvPr id="1079" name="Shape 1079"/>
          <p:cNvSpPr/>
          <p:nvPr/>
        </p:nvSpPr>
        <p:spPr>
          <a:xfrm>
            <a:off x="4988224" y="1125254"/>
            <a:ext cx="210276" cy="1547823"/>
          </a:xfrm>
          <a:prstGeom prst="rightBrace">
            <a:avLst>
              <a:gd fmla="val 44938" name="adj1"/>
              <a:gd fmla="val 50000" name="adj2"/>
            </a:avLst>
          </a:prstGeom>
          <a:noFill/>
          <a:ln cap="flat" cmpd="sng" w="19050">
            <a:solidFill>
              <a:srgbClr val="B3B3B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chemeClr val="dk1"/>
              </a:solidFill>
              <a:latin typeface="Arial"/>
              <a:ea typeface="Arial"/>
              <a:cs typeface="Arial"/>
              <a:sym typeface="Arial"/>
            </a:endParaRPr>
          </a:p>
        </p:txBody>
      </p:sp>
      <p:pic>
        <p:nvPicPr>
          <p:cNvPr id="1080" name="Shape 1080"/>
          <p:cNvPicPr preferRelativeResize="0"/>
          <p:nvPr/>
        </p:nvPicPr>
        <p:blipFill rotWithShape="1">
          <a:blip r:embed="rId4">
            <a:alphaModFix/>
          </a:blip>
          <a:srcRect b="0" l="0" r="0" t="0"/>
          <a:stretch/>
        </p:blipFill>
        <p:spPr>
          <a:xfrm>
            <a:off x="5275690" y="1629471"/>
            <a:ext cx="466401" cy="466401"/>
          </a:xfrm>
          <a:prstGeom prst="rect">
            <a:avLst/>
          </a:prstGeom>
          <a:noFill/>
          <a:ln>
            <a:noFill/>
          </a:ln>
        </p:spPr>
      </p:pic>
      <p:sp>
        <p:nvSpPr>
          <p:cNvPr id="1081" name="Shape 1081"/>
          <p:cNvSpPr txBox="1"/>
          <p:nvPr/>
        </p:nvSpPr>
        <p:spPr>
          <a:xfrm>
            <a:off x="1142890" y="4686621"/>
            <a:ext cx="6261725" cy="2616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100">
                <a:solidFill>
                  <a:schemeClr val="dk1"/>
                </a:solidFill>
                <a:latin typeface="Arial"/>
                <a:ea typeface="Arial"/>
                <a:cs typeface="Arial"/>
                <a:sym typeface="Arial"/>
              </a:rPr>
              <a:t>* e.g. Embedded webserver, app configurations, JRE, agents for services packaged as buildpacks  </a:t>
            </a:r>
          </a:p>
        </p:txBody>
      </p:sp>
      <p:sp>
        <p:nvSpPr>
          <p:cNvPr id="1082" name="Shape 1082"/>
          <p:cNvSpPr txBox="1"/>
          <p:nvPr/>
        </p:nvSpPr>
        <p:spPr>
          <a:xfrm>
            <a:off x="1365759" y="1294163"/>
            <a:ext cx="369332" cy="217120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7F7F7F"/>
                </a:solidFill>
                <a:latin typeface="Arial"/>
                <a:ea typeface="Arial"/>
                <a:cs typeface="Arial"/>
                <a:sym typeface="Arial"/>
              </a:rPr>
              <a:t>C o n t a i n e r</a:t>
            </a:r>
          </a:p>
        </p:txBody>
      </p:sp>
      <p:sp>
        <p:nvSpPr>
          <p:cNvPr id="1083" name="Shape 1083"/>
          <p:cNvSpPr/>
          <p:nvPr/>
        </p:nvSpPr>
        <p:spPr>
          <a:xfrm>
            <a:off x="9144000" y="1934413"/>
            <a:ext cx="2632895" cy="2154436"/>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Exploratory Questions:</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How do they patch and upgrade today? </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Do they do blue green deployments? </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Are there any penalties to downtime or SLAs they are trying to meet?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pic>
        <p:nvPicPr>
          <p:cNvPr descr="iphoneWhite-incexc-blank.jpg" id="1088" name="Shape 1088"/>
          <p:cNvPicPr preferRelativeResize="0"/>
          <p:nvPr/>
        </p:nvPicPr>
        <p:blipFill rotWithShape="1">
          <a:blip r:embed="rId3">
            <a:alphaModFix/>
          </a:blip>
          <a:srcRect b="55646" l="20861" r="19426" t="-2291"/>
          <a:stretch/>
        </p:blipFill>
        <p:spPr>
          <a:xfrm>
            <a:off x="1032477" y="-108122"/>
            <a:ext cx="6722989" cy="5251622"/>
          </a:xfrm>
          <a:prstGeom prst="rect">
            <a:avLst/>
          </a:prstGeom>
          <a:noFill/>
          <a:ln>
            <a:noFill/>
          </a:ln>
        </p:spPr>
      </p:pic>
      <p:pic>
        <p:nvPicPr>
          <p:cNvPr id="1089" name="Shape 1089"/>
          <p:cNvPicPr preferRelativeResize="0"/>
          <p:nvPr/>
        </p:nvPicPr>
        <p:blipFill rotWithShape="1">
          <a:blip r:embed="rId4">
            <a:alphaModFix/>
          </a:blip>
          <a:srcRect b="0" l="0" r="0" t="0"/>
          <a:stretch/>
        </p:blipFill>
        <p:spPr>
          <a:xfrm>
            <a:off x="5472807" y="3643580"/>
            <a:ext cx="894656" cy="894656"/>
          </a:xfrm>
          <a:prstGeom prst="rect">
            <a:avLst/>
          </a:prstGeom>
          <a:noFill/>
          <a:ln>
            <a:noFill/>
          </a:ln>
        </p:spPr>
      </p:pic>
      <p:sp>
        <p:nvSpPr>
          <p:cNvPr id="1090" name="Shape 1090"/>
          <p:cNvSpPr/>
          <p:nvPr/>
        </p:nvSpPr>
        <p:spPr>
          <a:xfrm>
            <a:off x="1577535" y="446505"/>
            <a:ext cx="5308059" cy="2867562"/>
          </a:xfrm>
          <a:prstGeom prst="rect">
            <a:avLst/>
          </a:prstGeom>
          <a:gradFill>
            <a:gsLst>
              <a:gs pos="0">
                <a:schemeClr val="lt1"/>
              </a:gs>
              <a:gs pos="100000">
                <a:srgbClr val="FFFFFF">
                  <a:alpha val="0"/>
                </a:srgbClr>
              </a:gs>
            </a:gsLst>
            <a:lin ang="5400000" scaled="0"/>
          </a:gra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091" name="Shape 1091"/>
          <p:cNvPicPr preferRelativeResize="0"/>
          <p:nvPr/>
        </p:nvPicPr>
        <p:blipFill rotWithShape="1">
          <a:blip r:embed="rId5">
            <a:alphaModFix/>
          </a:blip>
          <a:srcRect b="0" l="0" r="0" t="0"/>
          <a:stretch/>
        </p:blipFill>
        <p:spPr>
          <a:xfrm>
            <a:off x="2155747" y="2298402"/>
            <a:ext cx="4236701" cy="1574384"/>
          </a:xfrm>
          <a:prstGeom prst="rect">
            <a:avLst/>
          </a:prstGeom>
          <a:solidFill>
            <a:schemeClr val="lt1"/>
          </a:solidFill>
          <a:ln>
            <a:noFill/>
          </a:ln>
        </p:spPr>
      </p:pic>
      <p:sp>
        <p:nvSpPr>
          <p:cNvPr id="1092" name="Shape 1092"/>
          <p:cNvSpPr txBox="1"/>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accent1"/>
              </a:buClr>
              <a:buSzPct val="25000"/>
              <a:buFont typeface="Helvetica Neue"/>
              <a:buNone/>
            </a:pPr>
            <a:r>
              <a:rPr b="1" lang="en-US" sz="2800">
                <a:solidFill>
                  <a:schemeClr val="accent1"/>
                </a:solidFill>
                <a:latin typeface="Helvetica Neue"/>
                <a:ea typeface="Helvetica Neue"/>
                <a:cs typeface="Helvetica Neue"/>
                <a:sym typeface="Helvetica Neue"/>
              </a:rPr>
              <a:t>Patch With Rolling Deploys</a:t>
            </a: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pic>
        <p:nvPicPr>
          <p:cNvPr id="1097" name="Shape 1097"/>
          <p:cNvPicPr preferRelativeResize="0"/>
          <p:nvPr/>
        </p:nvPicPr>
        <p:blipFill rotWithShape="1">
          <a:blip r:embed="rId3">
            <a:alphaModFix/>
          </a:blip>
          <a:srcRect b="32291" l="22278" r="27015" t="1"/>
          <a:stretch/>
        </p:blipFill>
        <p:spPr>
          <a:xfrm>
            <a:off x="2" y="-11545"/>
            <a:ext cx="3930198" cy="5147749"/>
          </a:xfrm>
          <a:prstGeom prst="rect">
            <a:avLst/>
          </a:prstGeom>
          <a:noFill/>
          <a:ln>
            <a:noFill/>
          </a:ln>
        </p:spPr>
      </p:pic>
      <p:sp>
        <p:nvSpPr>
          <p:cNvPr id="1098" name="Shape 1098"/>
          <p:cNvSpPr/>
          <p:nvPr/>
        </p:nvSpPr>
        <p:spPr>
          <a:xfrm>
            <a:off x="-300120" y="1148594"/>
            <a:ext cx="4543778" cy="2062103"/>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2800">
                <a:solidFill>
                  <a:schemeClr val="lt1"/>
                </a:solidFill>
                <a:latin typeface="Arial"/>
                <a:ea typeface="Arial"/>
                <a:cs typeface="Arial"/>
                <a:sym typeface="Arial"/>
              </a:rPr>
              <a:t>“Cloud is about </a:t>
            </a:r>
            <a:r>
              <a:rPr b="1" lang="en-US" sz="3200">
                <a:solidFill>
                  <a:srgbClr val="4ABDAA"/>
                </a:solidFill>
                <a:latin typeface="Arial"/>
                <a:ea typeface="Arial"/>
                <a:cs typeface="Arial"/>
                <a:sym typeface="Arial"/>
              </a:rPr>
              <a:t>how computing is done,</a:t>
            </a:r>
            <a:br>
              <a:rPr b="1" lang="en-US" sz="3200">
                <a:solidFill>
                  <a:srgbClr val="4ABDAA"/>
                </a:solidFill>
                <a:latin typeface="Arial"/>
                <a:ea typeface="Arial"/>
                <a:cs typeface="Arial"/>
                <a:sym typeface="Arial"/>
              </a:rPr>
            </a:br>
            <a:r>
              <a:rPr b="1" lang="en-US" sz="3200">
                <a:solidFill>
                  <a:srgbClr val="4ABDAA"/>
                </a:solidFill>
                <a:latin typeface="Arial"/>
                <a:ea typeface="Arial"/>
                <a:cs typeface="Arial"/>
                <a:sym typeface="Arial"/>
              </a:rPr>
              <a:t>not where” </a:t>
            </a:r>
          </a:p>
          <a:p>
            <a:pPr indent="0" lvl="0" marL="0" marR="0" rtl="0" algn="ctr">
              <a:spcBef>
                <a:spcPts val="0"/>
              </a:spcBef>
              <a:buSzPct val="25000"/>
              <a:buNone/>
            </a:pP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 Paul Maritz , Founding CEO</a:t>
            </a:r>
          </a:p>
        </p:txBody>
      </p:sp>
      <p:sp>
        <p:nvSpPr>
          <p:cNvPr id="1099" name="Shape 1099"/>
          <p:cNvSpPr txBox="1"/>
          <p:nvPr/>
        </p:nvSpPr>
        <p:spPr>
          <a:xfrm>
            <a:off x="5182535" y="5317489"/>
            <a:ext cx="184666"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100" name="Shape 1100"/>
          <p:cNvSpPr/>
          <p:nvPr/>
        </p:nvSpPr>
        <p:spPr>
          <a:xfrm>
            <a:off x="4648105" y="1219191"/>
            <a:ext cx="966838" cy="426056"/>
          </a:xfrm>
          <a:prstGeom prst="roundRect">
            <a:avLst>
              <a:gd fmla="val 16667" name="adj"/>
            </a:avLst>
          </a:prstGeom>
          <a:noFill/>
          <a:ln cap="flat" cmpd="sng" w="9525">
            <a:solidFill>
              <a:schemeClr val="accen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200">
                <a:solidFill>
                  <a:srgbClr val="7F7F7F"/>
                </a:solidFill>
                <a:latin typeface="Arial"/>
                <a:ea typeface="Arial"/>
                <a:cs typeface="Arial"/>
                <a:sym typeface="Arial"/>
              </a:rPr>
              <a:t>CF BOSH Director</a:t>
            </a:r>
          </a:p>
        </p:txBody>
      </p:sp>
      <p:sp>
        <p:nvSpPr>
          <p:cNvPr id="1101" name="Shape 1101"/>
          <p:cNvSpPr/>
          <p:nvPr/>
        </p:nvSpPr>
        <p:spPr>
          <a:xfrm>
            <a:off x="4648105" y="1702061"/>
            <a:ext cx="967871" cy="652770"/>
          </a:xfrm>
          <a:prstGeom prst="roundRect">
            <a:avLst>
              <a:gd fmla="val 16667" name="adj"/>
            </a:avLst>
          </a:prstGeom>
          <a:noFill/>
          <a:ln cap="flat" cmpd="sng" w="9525">
            <a:solidFill>
              <a:schemeClr val="accent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200">
                <a:solidFill>
                  <a:srgbClr val="7F7F7F"/>
                </a:solidFill>
                <a:latin typeface="Arial"/>
                <a:ea typeface="Arial"/>
                <a:cs typeface="Arial"/>
                <a:sym typeface="Arial"/>
              </a:rPr>
              <a:t>Cloud Provider Interface</a:t>
            </a:r>
          </a:p>
        </p:txBody>
      </p:sp>
      <p:sp>
        <p:nvSpPr>
          <p:cNvPr id="1102" name="Shape 1102"/>
          <p:cNvSpPr txBox="1"/>
          <p:nvPr/>
        </p:nvSpPr>
        <p:spPr>
          <a:xfrm>
            <a:off x="5007336" y="3149547"/>
            <a:ext cx="869048"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7F7F7F"/>
                </a:solidFill>
                <a:latin typeface="Arial"/>
                <a:ea typeface="Arial"/>
                <a:cs typeface="Arial"/>
                <a:sym typeface="Arial"/>
              </a:rPr>
              <a:t>Cloud API</a:t>
            </a:r>
          </a:p>
        </p:txBody>
      </p:sp>
      <p:sp>
        <p:nvSpPr>
          <p:cNvPr id="1103" name="Shape 1103"/>
          <p:cNvSpPr/>
          <p:nvPr/>
        </p:nvSpPr>
        <p:spPr>
          <a:xfrm>
            <a:off x="5879637" y="1785411"/>
            <a:ext cx="2694992" cy="1234332"/>
          </a:xfrm>
          <a:prstGeom prst="roundRect">
            <a:avLst>
              <a:gd fmla="val 16667" name="adj"/>
            </a:avLst>
          </a:prstGeom>
          <a:noFill/>
          <a:ln cap="flat" cmpd="sng" w="9525">
            <a:solidFill>
              <a:srgbClr val="868686"/>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04" name="Shape 1104"/>
          <p:cNvSpPr/>
          <p:nvPr/>
        </p:nvSpPr>
        <p:spPr>
          <a:xfrm>
            <a:off x="6003453" y="2863307"/>
            <a:ext cx="2503297" cy="480259"/>
          </a:xfrm>
          <a:prstGeom prst="roundRect">
            <a:avLst>
              <a:gd fmla="val 1479" name="adj"/>
            </a:avLst>
          </a:prstGeom>
          <a:noFill/>
          <a:ln cap="flat" cmpd="sng" w="9525">
            <a:solidFill>
              <a:srgbClr val="8893B4"/>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200">
                <a:solidFill>
                  <a:srgbClr val="7F7F7F"/>
                </a:solidFill>
                <a:latin typeface="Arial"/>
                <a:ea typeface="Arial"/>
                <a:cs typeface="Arial"/>
                <a:sym typeface="Arial"/>
              </a:rPr>
              <a:t>IaaS</a:t>
            </a:r>
          </a:p>
        </p:txBody>
      </p:sp>
      <p:cxnSp>
        <p:nvCxnSpPr>
          <p:cNvPr id="1105" name="Shape 1105"/>
          <p:cNvCxnSpPr>
            <a:stCxn id="1101" idx="2"/>
            <a:endCxn id="1104" idx="1"/>
          </p:cNvCxnSpPr>
          <p:nvPr/>
        </p:nvCxnSpPr>
        <p:spPr>
          <a:xfrm flipH="1" rot="-5400000">
            <a:off x="5193541" y="2293331"/>
            <a:ext cx="748500" cy="871500"/>
          </a:xfrm>
          <a:prstGeom prst="bentConnector2">
            <a:avLst/>
          </a:prstGeom>
          <a:noFill/>
          <a:ln cap="flat" cmpd="sng" w="9525">
            <a:solidFill>
              <a:schemeClr val="accent1"/>
            </a:solidFill>
            <a:prstDash val="solid"/>
            <a:round/>
            <a:headEnd len="med" w="med" type="none"/>
            <a:tailEnd len="lg" w="lg" type="stealth"/>
          </a:ln>
        </p:spPr>
      </p:cxnSp>
      <p:sp>
        <p:nvSpPr>
          <p:cNvPr id="1106" name="Shape 1106"/>
          <p:cNvSpPr txBox="1"/>
          <p:nvPr/>
        </p:nvSpPr>
        <p:spPr>
          <a:xfrm>
            <a:off x="5100018" y="3626632"/>
            <a:ext cx="3818398" cy="461665"/>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200">
                <a:solidFill>
                  <a:schemeClr val="dk2"/>
                </a:solidFill>
                <a:latin typeface="Arial"/>
                <a:ea typeface="Arial"/>
                <a:cs typeface="Arial"/>
                <a:sym typeface="Arial"/>
              </a:rPr>
              <a:t>Multi-cloud Advantage:</a:t>
            </a:r>
          </a:p>
          <a:p>
            <a:pPr indent="0" lvl="0" marL="0" marR="0" rtl="0" algn="ctr">
              <a:spcBef>
                <a:spcPts val="0"/>
              </a:spcBef>
              <a:buSzPct val="25000"/>
              <a:buNone/>
            </a:pPr>
            <a:r>
              <a:rPr b="1" lang="en-US" sz="1200">
                <a:solidFill>
                  <a:schemeClr val="dk2"/>
                </a:solidFill>
                <a:latin typeface="Arial"/>
                <a:ea typeface="Arial"/>
                <a:cs typeface="Arial"/>
                <a:sym typeface="Arial"/>
              </a:rPr>
              <a:t>Cloud agnostic view of app &amp; platform operations</a:t>
            </a:r>
          </a:p>
        </p:txBody>
      </p:sp>
      <p:grpSp>
        <p:nvGrpSpPr>
          <p:cNvPr id="1107" name="Shape 1107"/>
          <p:cNvGrpSpPr/>
          <p:nvPr/>
        </p:nvGrpSpPr>
        <p:grpSpPr>
          <a:xfrm>
            <a:off x="5713311" y="2026684"/>
            <a:ext cx="1213239" cy="697152"/>
            <a:chOff x="6020917" y="1957416"/>
            <a:chExt cx="1213239" cy="697152"/>
          </a:xfrm>
        </p:grpSpPr>
        <p:grpSp>
          <p:nvGrpSpPr>
            <p:cNvPr id="1108" name="Shape 1108"/>
            <p:cNvGrpSpPr/>
            <p:nvPr/>
          </p:nvGrpSpPr>
          <p:grpSpPr>
            <a:xfrm>
              <a:off x="6020917" y="1957416"/>
              <a:ext cx="1213239" cy="697152"/>
              <a:chOff x="6018175" y="1721328"/>
              <a:chExt cx="1340170" cy="942449"/>
            </a:xfrm>
          </p:grpSpPr>
          <p:pic>
            <p:nvPicPr>
              <p:cNvPr id="1109" name="Shape 1109"/>
              <p:cNvPicPr preferRelativeResize="0"/>
              <p:nvPr/>
            </p:nvPicPr>
            <p:blipFill rotWithShape="1">
              <a:blip r:embed="rId4">
                <a:alphaModFix/>
              </a:blip>
              <a:srcRect b="0" l="0" r="0" t="0"/>
              <a:stretch/>
            </p:blipFill>
            <p:spPr>
              <a:xfrm>
                <a:off x="6034230" y="1838558"/>
                <a:ext cx="1309605" cy="825219"/>
              </a:xfrm>
              <a:prstGeom prst="rect">
                <a:avLst/>
              </a:prstGeom>
              <a:noFill/>
              <a:ln>
                <a:noFill/>
              </a:ln>
            </p:spPr>
          </p:pic>
          <p:pic>
            <p:nvPicPr>
              <p:cNvPr id="1110" name="Shape 1110"/>
              <p:cNvPicPr preferRelativeResize="0"/>
              <p:nvPr/>
            </p:nvPicPr>
            <p:blipFill rotWithShape="1">
              <a:blip r:embed="rId5">
                <a:alphaModFix/>
              </a:blip>
              <a:srcRect b="0" l="0" r="0" t="0"/>
              <a:stretch/>
            </p:blipFill>
            <p:spPr>
              <a:xfrm>
                <a:off x="6018175" y="1721328"/>
                <a:ext cx="1340170" cy="676954"/>
              </a:xfrm>
              <a:prstGeom prst="rect">
                <a:avLst/>
              </a:prstGeom>
              <a:noFill/>
              <a:ln>
                <a:noFill/>
              </a:ln>
            </p:spPr>
          </p:pic>
        </p:grpSp>
        <p:grpSp>
          <p:nvGrpSpPr>
            <p:cNvPr id="1111" name="Shape 1111"/>
            <p:cNvGrpSpPr/>
            <p:nvPr/>
          </p:nvGrpSpPr>
          <p:grpSpPr>
            <a:xfrm>
              <a:off x="6311059" y="2101610"/>
              <a:ext cx="760699" cy="484791"/>
              <a:chOff x="6311059" y="2101610"/>
              <a:chExt cx="760699" cy="484791"/>
            </a:xfrm>
          </p:grpSpPr>
          <p:sp>
            <p:nvSpPr>
              <p:cNvPr id="1112" name="Shape 1112"/>
              <p:cNvSpPr/>
              <p:nvPr/>
            </p:nvSpPr>
            <p:spPr>
              <a:xfrm>
                <a:off x="6413376" y="2101610"/>
                <a:ext cx="428322" cy="276999"/>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200">
                    <a:solidFill>
                      <a:srgbClr val="7F7F7F"/>
                    </a:solidFill>
                    <a:latin typeface="Arial"/>
                    <a:ea typeface="Arial"/>
                    <a:cs typeface="Arial"/>
                    <a:sym typeface="Arial"/>
                  </a:rPr>
                  <a:t>VM</a:t>
                </a:r>
              </a:p>
            </p:txBody>
          </p:sp>
          <p:sp>
            <p:nvSpPr>
              <p:cNvPr id="1113" name="Shape 1113"/>
              <p:cNvSpPr txBox="1"/>
              <p:nvPr/>
            </p:nvSpPr>
            <p:spPr>
              <a:xfrm>
                <a:off x="6311059" y="2309402"/>
                <a:ext cx="760699"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7F7F7F"/>
                    </a:solidFill>
                    <a:latin typeface="Arial"/>
                    <a:ea typeface="Arial"/>
                    <a:cs typeface="Arial"/>
                    <a:sym typeface="Arial"/>
                  </a:rPr>
                  <a:t>Agent</a:t>
                </a:r>
              </a:p>
            </p:txBody>
          </p:sp>
        </p:grpSp>
      </p:grpSp>
      <p:grpSp>
        <p:nvGrpSpPr>
          <p:cNvPr id="1114" name="Shape 1114"/>
          <p:cNvGrpSpPr/>
          <p:nvPr/>
        </p:nvGrpSpPr>
        <p:grpSpPr>
          <a:xfrm>
            <a:off x="6613834" y="2030487"/>
            <a:ext cx="1213239" cy="685608"/>
            <a:chOff x="6020917" y="1968961"/>
            <a:chExt cx="1213239" cy="685608"/>
          </a:xfrm>
        </p:grpSpPr>
        <p:grpSp>
          <p:nvGrpSpPr>
            <p:cNvPr id="1115" name="Shape 1115"/>
            <p:cNvGrpSpPr/>
            <p:nvPr/>
          </p:nvGrpSpPr>
          <p:grpSpPr>
            <a:xfrm>
              <a:off x="6020917" y="1968961"/>
              <a:ext cx="1213239" cy="685608"/>
              <a:chOff x="6018175" y="1736934"/>
              <a:chExt cx="1340170" cy="926843"/>
            </a:xfrm>
          </p:grpSpPr>
          <p:pic>
            <p:nvPicPr>
              <p:cNvPr id="1116" name="Shape 1116"/>
              <p:cNvPicPr preferRelativeResize="0"/>
              <p:nvPr/>
            </p:nvPicPr>
            <p:blipFill rotWithShape="1">
              <a:blip r:embed="rId4">
                <a:alphaModFix/>
              </a:blip>
              <a:srcRect b="0" l="0" r="0" t="0"/>
              <a:stretch/>
            </p:blipFill>
            <p:spPr>
              <a:xfrm>
                <a:off x="6034230" y="1838558"/>
                <a:ext cx="1309605" cy="825219"/>
              </a:xfrm>
              <a:prstGeom prst="rect">
                <a:avLst/>
              </a:prstGeom>
              <a:noFill/>
              <a:ln>
                <a:noFill/>
              </a:ln>
            </p:spPr>
          </p:pic>
          <p:pic>
            <p:nvPicPr>
              <p:cNvPr id="1117" name="Shape 1117"/>
              <p:cNvPicPr preferRelativeResize="0"/>
              <p:nvPr/>
            </p:nvPicPr>
            <p:blipFill rotWithShape="1">
              <a:blip r:embed="rId5">
                <a:alphaModFix/>
              </a:blip>
              <a:srcRect b="0" l="0" r="0" t="0"/>
              <a:stretch/>
            </p:blipFill>
            <p:spPr>
              <a:xfrm>
                <a:off x="6018175" y="1736934"/>
                <a:ext cx="1340170" cy="679875"/>
              </a:xfrm>
              <a:prstGeom prst="rect">
                <a:avLst/>
              </a:prstGeom>
              <a:noFill/>
              <a:ln>
                <a:noFill/>
              </a:ln>
            </p:spPr>
          </p:pic>
        </p:grpSp>
        <p:grpSp>
          <p:nvGrpSpPr>
            <p:cNvPr id="1118" name="Shape 1118"/>
            <p:cNvGrpSpPr/>
            <p:nvPr/>
          </p:nvGrpSpPr>
          <p:grpSpPr>
            <a:xfrm>
              <a:off x="6356937" y="2101610"/>
              <a:ext cx="620504" cy="509814"/>
              <a:chOff x="6356937" y="2101610"/>
              <a:chExt cx="620504" cy="509814"/>
            </a:xfrm>
          </p:grpSpPr>
          <p:sp>
            <p:nvSpPr>
              <p:cNvPr id="1119" name="Shape 1119"/>
              <p:cNvSpPr/>
              <p:nvPr/>
            </p:nvSpPr>
            <p:spPr>
              <a:xfrm>
                <a:off x="6413376" y="2101610"/>
                <a:ext cx="428322" cy="276999"/>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200">
                    <a:solidFill>
                      <a:srgbClr val="7F7F7F"/>
                    </a:solidFill>
                    <a:latin typeface="Arial"/>
                    <a:ea typeface="Arial"/>
                    <a:cs typeface="Arial"/>
                    <a:sym typeface="Arial"/>
                  </a:rPr>
                  <a:t>VM</a:t>
                </a:r>
              </a:p>
            </p:txBody>
          </p:sp>
          <p:sp>
            <p:nvSpPr>
              <p:cNvPr id="1120" name="Shape 1120"/>
              <p:cNvSpPr txBox="1"/>
              <p:nvPr/>
            </p:nvSpPr>
            <p:spPr>
              <a:xfrm>
                <a:off x="6356937" y="2334425"/>
                <a:ext cx="620504"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7F7F7F"/>
                    </a:solidFill>
                    <a:latin typeface="Arial"/>
                    <a:ea typeface="Arial"/>
                    <a:cs typeface="Arial"/>
                    <a:sym typeface="Arial"/>
                  </a:rPr>
                  <a:t>Agent</a:t>
                </a:r>
              </a:p>
            </p:txBody>
          </p:sp>
        </p:grpSp>
      </p:grpSp>
      <p:grpSp>
        <p:nvGrpSpPr>
          <p:cNvPr id="1121" name="Shape 1121"/>
          <p:cNvGrpSpPr/>
          <p:nvPr/>
        </p:nvGrpSpPr>
        <p:grpSpPr>
          <a:xfrm>
            <a:off x="7492875" y="2017558"/>
            <a:ext cx="1213239" cy="697153"/>
            <a:chOff x="6020917" y="1957416"/>
            <a:chExt cx="1213239" cy="697153"/>
          </a:xfrm>
        </p:grpSpPr>
        <p:grpSp>
          <p:nvGrpSpPr>
            <p:cNvPr id="1122" name="Shape 1122"/>
            <p:cNvGrpSpPr/>
            <p:nvPr/>
          </p:nvGrpSpPr>
          <p:grpSpPr>
            <a:xfrm>
              <a:off x="6020917" y="1957416"/>
              <a:ext cx="1213239" cy="697153"/>
              <a:chOff x="6018175" y="1721327"/>
              <a:chExt cx="1340170" cy="942450"/>
            </a:xfrm>
          </p:grpSpPr>
          <p:pic>
            <p:nvPicPr>
              <p:cNvPr id="1123" name="Shape 1123"/>
              <p:cNvPicPr preferRelativeResize="0"/>
              <p:nvPr/>
            </p:nvPicPr>
            <p:blipFill rotWithShape="1">
              <a:blip r:embed="rId4">
                <a:alphaModFix/>
              </a:blip>
              <a:srcRect b="0" l="0" r="0" t="0"/>
              <a:stretch/>
            </p:blipFill>
            <p:spPr>
              <a:xfrm>
                <a:off x="6034230" y="1838558"/>
                <a:ext cx="1309605" cy="825219"/>
              </a:xfrm>
              <a:prstGeom prst="rect">
                <a:avLst/>
              </a:prstGeom>
              <a:noFill/>
              <a:ln>
                <a:noFill/>
              </a:ln>
            </p:spPr>
          </p:pic>
          <p:pic>
            <p:nvPicPr>
              <p:cNvPr id="1124" name="Shape 1124"/>
              <p:cNvPicPr preferRelativeResize="0"/>
              <p:nvPr/>
            </p:nvPicPr>
            <p:blipFill rotWithShape="1">
              <a:blip r:embed="rId5">
                <a:alphaModFix/>
              </a:blip>
              <a:srcRect b="0" l="0" r="0" t="0"/>
              <a:stretch/>
            </p:blipFill>
            <p:spPr>
              <a:xfrm>
                <a:off x="6018175" y="1721327"/>
                <a:ext cx="1340170" cy="679875"/>
              </a:xfrm>
              <a:prstGeom prst="rect">
                <a:avLst/>
              </a:prstGeom>
              <a:noFill/>
              <a:ln>
                <a:noFill/>
              </a:ln>
            </p:spPr>
          </p:pic>
        </p:grpSp>
        <p:grpSp>
          <p:nvGrpSpPr>
            <p:cNvPr id="1125" name="Shape 1125"/>
            <p:cNvGrpSpPr/>
            <p:nvPr/>
          </p:nvGrpSpPr>
          <p:grpSpPr>
            <a:xfrm>
              <a:off x="6355465" y="2101610"/>
              <a:ext cx="702631" cy="493329"/>
              <a:chOff x="6355465" y="2101610"/>
              <a:chExt cx="702631" cy="493329"/>
            </a:xfrm>
          </p:grpSpPr>
          <p:sp>
            <p:nvSpPr>
              <p:cNvPr id="1126" name="Shape 1126"/>
              <p:cNvSpPr/>
              <p:nvPr/>
            </p:nvSpPr>
            <p:spPr>
              <a:xfrm>
                <a:off x="6413376" y="2101610"/>
                <a:ext cx="428322" cy="276999"/>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200">
                    <a:solidFill>
                      <a:srgbClr val="7F7F7F"/>
                    </a:solidFill>
                    <a:latin typeface="Arial"/>
                    <a:ea typeface="Arial"/>
                    <a:cs typeface="Arial"/>
                    <a:sym typeface="Arial"/>
                  </a:rPr>
                  <a:t>VM</a:t>
                </a:r>
              </a:p>
            </p:txBody>
          </p:sp>
          <p:sp>
            <p:nvSpPr>
              <p:cNvPr id="1127" name="Shape 1127"/>
              <p:cNvSpPr txBox="1"/>
              <p:nvPr/>
            </p:nvSpPr>
            <p:spPr>
              <a:xfrm>
                <a:off x="6355465" y="2317940"/>
                <a:ext cx="702631"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rgbClr val="7F7F7F"/>
                    </a:solidFill>
                    <a:latin typeface="Arial"/>
                    <a:ea typeface="Arial"/>
                    <a:cs typeface="Arial"/>
                    <a:sym typeface="Arial"/>
                  </a:rPr>
                  <a:t>Agent</a:t>
                </a:r>
              </a:p>
            </p:txBody>
          </p:sp>
        </p:grpSp>
      </p:grpSp>
      <p:cxnSp>
        <p:nvCxnSpPr>
          <p:cNvPr id="1128" name="Shape 1128"/>
          <p:cNvCxnSpPr/>
          <p:nvPr/>
        </p:nvCxnSpPr>
        <p:spPr>
          <a:xfrm>
            <a:off x="5614943" y="1432219"/>
            <a:ext cx="112902" cy="0"/>
          </a:xfrm>
          <a:prstGeom prst="straightConnector1">
            <a:avLst/>
          </a:prstGeom>
          <a:noFill/>
          <a:ln cap="flat" cmpd="sng" w="9525">
            <a:solidFill>
              <a:schemeClr val="accent1"/>
            </a:solidFill>
            <a:prstDash val="solid"/>
            <a:round/>
            <a:headEnd len="med" w="med" type="none"/>
            <a:tailEnd len="med" w="med" type="none"/>
          </a:ln>
        </p:spPr>
      </p:cxnSp>
      <p:cxnSp>
        <p:nvCxnSpPr>
          <p:cNvPr id="1129" name="Shape 1129"/>
          <p:cNvCxnSpPr/>
          <p:nvPr/>
        </p:nvCxnSpPr>
        <p:spPr>
          <a:xfrm flipH="1" rot="10800000">
            <a:off x="6315639" y="2700641"/>
            <a:ext cx="4991" cy="266587"/>
          </a:xfrm>
          <a:prstGeom prst="straightConnector1">
            <a:avLst/>
          </a:prstGeom>
          <a:noFill/>
          <a:ln cap="flat" cmpd="sng" w="9525">
            <a:solidFill>
              <a:schemeClr val="accent1"/>
            </a:solidFill>
            <a:prstDash val="solid"/>
            <a:round/>
            <a:headEnd len="med" w="med" type="none"/>
            <a:tailEnd len="lg" w="lg" type="stealth"/>
          </a:ln>
        </p:spPr>
      </p:cxnSp>
      <p:cxnSp>
        <p:nvCxnSpPr>
          <p:cNvPr id="1130" name="Shape 1130"/>
          <p:cNvCxnSpPr/>
          <p:nvPr/>
        </p:nvCxnSpPr>
        <p:spPr>
          <a:xfrm>
            <a:off x="5727845" y="1432219"/>
            <a:ext cx="8922" cy="1536114"/>
          </a:xfrm>
          <a:prstGeom prst="straightConnector1">
            <a:avLst/>
          </a:prstGeom>
          <a:noFill/>
          <a:ln cap="flat" cmpd="sng" w="9525">
            <a:solidFill>
              <a:schemeClr val="accent1"/>
            </a:solidFill>
            <a:prstDash val="solid"/>
            <a:round/>
            <a:headEnd len="med" w="med" type="none"/>
            <a:tailEnd len="med" w="med" type="none"/>
          </a:ln>
        </p:spPr>
      </p:cxnSp>
      <p:cxnSp>
        <p:nvCxnSpPr>
          <p:cNvPr id="1131" name="Shape 1131"/>
          <p:cNvCxnSpPr/>
          <p:nvPr/>
        </p:nvCxnSpPr>
        <p:spPr>
          <a:xfrm>
            <a:off x="5736767" y="2956515"/>
            <a:ext cx="2386133" cy="0"/>
          </a:xfrm>
          <a:prstGeom prst="straightConnector1">
            <a:avLst/>
          </a:prstGeom>
          <a:noFill/>
          <a:ln cap="flat" cmpd="sng" w="9525">
            <a:solidFill>
              <a:schemeClr val="accent1"/>
            </a:solidFill>
            <a:prstDash val="solid"/>
            <a:round/>
            <a:headEnd len="med" w="med" type="none"/>
            <a:tailEnd len="med" w="med" type="none"/>
          </a:ln>
        </p:spPr>
      </p:cxnSp>
      <p:cxnSp>
        <p:nvCxnSpPr>
          <p:cNvPr id="1132" name="Shape 1132"/>
          <p:cNvCxnSpPr/>
          <p:nvPr/>
        </p:nvCxnSpPr>
        <p:spPr>
          <a:xfrm flipH="1" rot="10800000">
            <a:off x="7210948" y="2701746"/>
            <a:ext cx="4991" cy="266587"/>
          </a:xfrm>
          <a:prstGeom prst="straightConnector1">
            <a:avLst/>
          </a:prstGeom>
          <a:noFill/>
          <a:ln cap="flat" cmpd="sng" w="9525">
            <a:solidFill>
              <a:schemeClr val="accent1"/>
            </a:solidFill>
            <a:prstDash val="solid"/>
            <a:round/>
            <a:headEnd len="med" w="med" type="none"/>
            <a:tailEnd len="lg" w="lg" type="stealth"/>
          </a:ln>
        </p:spPr>
      </p:cxnSp>
      <p:cxnSp>
        <p:nvCxnSpPr>
          <p:cNvPr id="1133" name="Shape 1133"/>
          <p:cNvCxnSpPr/>
          <p:nvPr/>
        </p:nvCxnSpPr>
        <p:spPr>
          <a:xfrm flipH="1" rot="10800000">
            <a:off x="8117909" y="2689928"/>
            <a:ext cx="4991" cy="266587"/>
          </a:xfrm>
          <a:prstGeom prst="straightConnector1">
            <a:avLst/>
          </a:prstGeom>
          <a:noFill/>
          <a:ln cap="flat" cmpd="sng" w="9525">
            <a:solidFill>
              <a:schemeClr val="accent1"/>
            </a:solidFill>
            <a:prstDash val="solid"/>
            <a:round/>
            <a:headEnd len="med" w="med" type="none"/>
            <a:tailEnd len="lg" w="lg" type="stealth"/>
          </a:ln>
        </p:spPr>
      </p:cxnSp>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Shape 1139"/>
          <p:cNvSpPr/>
          <p:nvPr/>
        </p:nvSpPr>
        <p:spPr>
          <a:xfrm>
            <a:off x="1506725" y="1084820"/>
            <a:ext cx="2830607" cy="3686456"/>
          </a:xfrm>
          <a:prstGeom prst="roundRect">
            <a:avLst>
              <a:gd fmla="val 4817" name="adj"/>
            </a:avLst>
          </a:prstGeom>
          <a:gradFill>
            <a:gsLst>
              <a:gs pos="0">
                <a:schemeClr val="lt1"/>
              </a:gs>
              <a:gs pos="60000">
                <a:schemeClr val="lt1"/>
              </a:gs>
              <a:gs pos="100000">
                <a:srgbClr val="CBE2F6"/>
              </a:gs>
            </a:gsLst>
            <a:lin ang="16200000" scaled="0"/>
          </a:gradFill>
          <a:ln cap="flat" cmpd="sng" w="19050">
            <a:solidFill>
              <a:srgbClr val="B3B3B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descr="PivotalCloudFoundry-CloudRings-OnLight.png" id="1140" name="Shape 1140"/>
          <p:cNvPicPr preferRelativeResize="0"/>
          <p:nvPr/>
        </p:nvPicPr>
        <p:blipFill rotWithShape="1">
          <a:blip r:embed="rId3">
            <a:alphaModFix/>
          </a:blip>
          <a:srcRect b="0" l="0" r="0" t="0"/>
          <a:stretch/>
        </p:blipFill>
        <p:spPr>
          <a:xfrm>
            <a:off x="2572681" y="1871750"/>
            <a:ext cx="718403" cy="482062"/>
          </a:xfrm>
          <a:prstGeom prst="rect">
            <a:avLst/>
          </a:prstGeom>
          <a:noFill/>
          <a:ln>
            <a:noFill/>
          </a:ln>
        </p:spPr>
      </p:pic>
      <p:cxnSp>
        <p:nvCxnSpPr>
          <p:cNvPr id="1141" name="Shape 1141"/>
          <p:cNvCxnSpPr/>
          <p:nvPr/>
        </p:nvCxnSpPr>
        <p:spPr>
          <a:xfrm rot="10800000">
            <a:off x="1926832" y="2508622"/>
            <a:ext cx="2005492" cy="0"/>
          </a:xfrm>
          <a:prstGeom prst="straightConnector1">
            <a:avLst/>
          </a:prstGeom>
          <a:noFill/>
          <a:ln cap="flat" cmpd="sng" w="9525">
            <a:solidFill>
              <a:schemeClr val="lt2"/>
            </a:solidFill>
            <a:prstDash val="solid"/>
            <a:round/>
            <a:headEnd len="med" w="med" type="none"/>
            <a:tailEnd len="med" w="med" type="none"/>
          </a:ln>
        </p:spPr>
      </p:cxnSp>
      <p:sp>
        <p:nvSpPr>
          <p:cNvPr id="1142" name="Shape 1142"/>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08774"/>
              </a:buClr>
              <a:buSzPct val="25000"/>
              <a:buFont typeface="Arial"/>
              <a:buNone/>
            </a:pPr>
            <a:r>
              <a:rPr b="1" lang="en-US" sz="2800">
                <a:solidFill>
                  <a:srgbClr val="008774"/>
                </a:solidFill>
                <a:latin typeface="Arial"/>
                <a:ea typeface="Arial"/>
                <a:cs typeface="Arial"/>
                <a:sym typeface="Arial"/>
              </a:rPr>
              <a:t>Write App Once, Deploy Anywhere</a:t>
            </a:r>
          </a:p>
        </p:txBody>
      </p:sp>
      <p:sp>
        <p:nvSpPr>
          <p:cNvPr id="1143" name="Shape 1143"/>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144" name="Shape 1144"/>
          <p:cNvSpPr txBox="1"/>
          <p:nvPr/>
        </p:nvSpPr>
        <p:spPr>
          <a:xfrm>
            <a:off x="1808178" y="1334876"/>
            <a:ext cx="2362200" cy="3684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lt2"/>
              </a:buClr>
              <a:buSzPct val="25000"/>
              <a:buFont typeface="Arial"/>
              <a:buNone/>
            </a:pPr>
            <a:r>
              <a:rPr b="1" i="0" lang="en-US" sz="1800" u="none" cap="none" strike="noStrike">
                <a:solidFill>
                  <a:schemeClr val="accent3"/>
                </a:solidFill>
                <a:latin typeface="Arial"/>
                <a:ea typeface="Arial"/>
                <a:cs typeface="Arial"/>
                <a:sym typeface="Arial"/>
              </a:rPr>
              <a:t>Customer Managed</a:t>
            </a:r>
          </a:p>
        </p:txBody>
      </p:sp>
      <p:pic>
        <p:nvPicPr>
          <p:cNvPr id="1145" name="Shape 1145"/>
          <p:cNvPicPr preferRelativeResize="0"/>
          <p:nvPr/>
        </p:nvPicPr>
        <p:blipFill rotWithShape="1">
          <a:blip r:embed="rId4">
            <a:alphaModFix/>
          </a:blip>
          <a:srcRect b="0" l="0" r="0" t="0"/>
          <a:stretch/>
        </p:blipFill>
        <p:spPr>
          <a:xfrm>
            <a:off x="2027605" y="2847729"/>
            <a:ext cx="734512" cy="216738"/>
          </a:xfrm>
          <a:prstGeom prst="rect">
            <a:avLst/>
          </a:prstGeom>
          <a:noFill/>
          <a:ln>
            <a:noFill/>
          </a:ln>
        </p:spPr>
      </p:pic>
      <p:pic>
        <p:nvPicPr>
          <p:cNvPr id="1146" name="Shape 1146"/>
          <p:cNvPicPr preferRelativeResize="0"/>
          <p:nvPr/>
        </p:nvPicPr>
        <p:blipFill rotWithShape="1">
          <a:blip r:embed="rId5">
            <a:alphaModFix/>
          </a:blip>
          <a:srcRect b="0" l="0" r="0" t="0"/>
          <a:stretch/>
        </p:blipFill>
        <p:spPr>
          <a:xfrm>
            <a:off x="3150750" y="3499659"/>
            <a:ext cx="495332" cy="425395"/>
          </a:xfrm>
          <a:prstGeom prst="rect">
            <a:avLst/>
          </a:prstGeom>
          <a:noFill/>
          <a:ln>
            <a:noFill/>
          </a:ln>
        </p:spPr>
      </p:pic>
      <p:pic>
        <p:nvPicPr>
          <p:cNvPr id="1147" name="Shape 1147"/>
          <p:cNvPicPr preferRelativeResize="0"/>
          <p:nvPr/>
        </p:nvPicPr>
        <p:blipFill rotWithShape="1">
          <a:blip r:embed="rId6">
            <a:alphaModFix/>
          </a:blip>
          <a:srcRect b="0" l="0" r="0" t="0"/>
          <a:stretch/>
        </p:blipFill>
        <p:spPr>
          <a:xfrm>
            <a:off x="3060509" y="2799638"/>
            <a:ext cx="903755" cy="303052"/>
          </a:xfrm>
          <a:prstGeom prst="rect">
            <a:avLst/>
          </a:prstGeom>
          <a:noFill/>
          <a:ln>
            <a:noFill/>
          </a:ln>
        </p:spPr>
      </p:pic>
      <p:pic>
        <p:nvPicPr>
          <p:cNvPr descr="new-google-logo-2015.png" id="1148" name="Shape 1148"/>
          <p:cNvPicPr preferRelativeResize="0"/>
          <p:nvPr/>
        </p:nvPicPr>
        <p:blipFill rotWithShape="1">
          <a:blip r:embed="rId7">
            <a:alphaModFix/>
          </a:blip>
          <a:srcRect b="0" l="0" r="0" t="0"/>
          <a:stretch/>
        </p:blipFill>
        <p:spPr>
          <a:xfrm>
            <a:off x="2527997" y="4154830"/>
            <a:ext cx="748027" cy="314904"/>
          </a:xfrm>
          <a:prstGeom prst="rect">
            <a:avLst/>
          </a:prstGeom>
          <a:noFill/>
          <a:ln>
            <a:noFill/>
          </a:ln>
        </p:spPr>
      </p:pic>
      <p:pic>
        <p:nvPicPr>
          <p:cNvPr descr="AmazonWebservices_Logo.svg.png" id="1149" name="Shape 1149"/>
          <p:cNvPicPr preferRelativeResize="0"/>
          <p:nvPr/>
        </p:nvPicPr>
        <p:blipFill rotWithShape="1">
          <a:blip r:embed="rId8">
            <a:alphaModFix/>
          </a:blip>
          <a:srcRect b="0" l="0" r="0" t="0"/>
          <a:stretch/>
        </p:blipFill>
        <p:spPr>
          <a:xfrm>
            <a:off x="2027605" y="3499659"/>
            <a:ext cx="783306" cy="313323"/>
          </a:xfrm>
          <a:prstGeom prst="rect">
            <a:avLst/>
          </a:prstGeom>
          <a:noFill/>
          <a:ln>
            <a:noFill/>
          </a:ln>
        </p:spPr>
      </p:pic>
      <p:sp>
        <p:nvSpPr>
          <p:cNvPr id="1150" name="Shape 1150"/>
          <p:cNvSpPr/>
          <p:nvPr/>
        </p:nvSpPr>
        <p:spPr>
          <a:xfrm>
            <a:off x="2286000" y="-3291391"/>
            <a:ext cx="457200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151" name="Shape 1151"/>
          <p:cNvSpPr/>
          <p:nvPr/>
        </p:nvSpPr>
        <p:spPr>
          <a:xfrm>
            <a:off x="4595569" y="1080924"/>
            <a:ext cx="2830607" cy="3686456"/>
          </a:xfrm>
          <a:prstGeom prst="roundRect">
            <a:avLst>
              <a:gd fmla="val 4817" name="adj"/>
            </a:avLst>
          </a:prstGeom>
          <a:gradFill>
            <a:gsLst>
              <a:gs pos="0">
                <a:schemeClr val="lt1"/>
              </a:gs>
              <a:gs pos="60000">
                <a:schemeClr val="lt1"/>
              </a:gs>
              <a:gs pos="100000">
                <a:srgbClr val="C5DED7"/>
              </a:gs>
            </a:gsLst>
            <a:lin ang="16200000" scaled="0"/>
          </a:gradFill>
          <a:ln cap="flat" cmpd="sng" w="19050">
            <a:solidFill>
              <a:srgbClr val="B3B3B3"/>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152" name="Shape 1152"/>
          <p:cNvSpPr txBox="1"/>
          <p:nvPr/>
        </p:nvSpPr>
        <p:spPr>
          <a:xfrm>
            <a:off x="4986814" y="1330980"/>
            <a:ext cx="2061600" cy="3699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lt2"/>
              </a:buClr>
              <a:buSzPct val="25000"/>
              <a:buFont typeface="Arial"/>
              <a:buNone/>
            </a:pPr>
            <a:r>
              <a:rPr b="1" i="0" lang="en-US" sz="1800" u="none" cap="none" strike="noStrike">
                <a:solidFill>
                  <a:schemeClr val="accent2"/>
                </a:solidFill>
                <a:latin typeface="Arial"/>
                <a:ea typeface="Arial"/>
                <a:cs typeface="Arial"/>
                <a:sym typeface="Arial"/>
              </a:rPr>
              <a:t>Pivotal Managed</a:t>
            </a:r>
          </a:p>
        </p:txBody>
      </p:sp>
      <p:pic>
        <p:nvPicPr>
          <p:cNvPr id="1153" name="Shape 1153"/>
          <p:cNvPicPr preferRelativeResize="0"/>
          <p:nvPr/>
        </p:nvPicPr>
        <p:blipFill rotWithShape="1">
          <a:blip r:embed="rId9">
            <a:alphaModFix/>
          </a:blip>
          <a:srcRect b="0" l="0" r="0" t="0"/>
          <a:stretch/>
        </p:blipFill>
        <p:spPr>
          <a:xfrm>
            <a:off x="5456865" y="2822510"/>
            <a:ext cx="1197691" cy="310052"/>
          </a:xfrm>
          <a:prstGeom prst="rect">
            <a:avLst/>
          </a:prstGeom>
          <a:noFill/>
          <a:ln>
            <a:noFill/>
          </a:ln>
        </p:spPr>
      </p:pic>
      <p:pic>
        <p:nvPicPr>
          <p:cNvPr id="1154" name="Shape 1154"/>
          <p:cNvPicPr preferRelativeResize="0"/>
          <p:nvPr/>
        </p:nvPicPr>
        <p:blipFill rotWithShape="1">
          <a:blip r:embed="rId6">
            <a:alphaModFix/>
          </a:blip>
          <a:srcRect b="0" l="0" r="0" t="0"/>
          <a:stretch/>
        </p:blipFill>
        <p:spPr>
          <a:xfrm>
            <a:off x="5428207" y="4154830"/>
            <a:ext cx="1202898" cy="403362"/>
          </a:xfrm>
          <a:prstGeom prst="rect">
            <a:avLst/>
          </a:prstGeom>
          <a:noFill/>
          <a:ln>
            <a:noFill/>
          </a:ln>
        </p:spPr>
      </p:pic>
      <p:pic>
        <p:nvPicPr>
          <p:cNvPr descr="PivotalCloudFoundry-CloudRings-OnLight.png" id="1155" name="Shape 1155"/>
          <p:cNvPicPr preferRelativeResize="0"/>
          <p:nvPr/>
        </p:nvPicPr>
        <p:blipFill rotWithShape="1">
          <a:blip r:embed="rId3">
            <a:alphaModFix/>
          </a:blip>
          <a:srcRect b="0" l="0" r="0" t="0"/>
          <a:stretch/>
        </p:blipFill>
        <p:spPr>
          <a:xfrm>
            <a:off x="5647093" y="1867854"/>
            <a:ext cx="718403" cy="482062"/>
          </a:xfrm>
          <a:prstGeom prst="rect">
            <a:avLst/>
          </a:prstGeom>
          <a:noFill/>
          <a:ln>
            <a:noFill/>
          </a:ln>
        </p:spPr>
      </p:pic>
      <p:cxnSp>
        <p:nvCxnSpPr>
          <p:cNvPr id="1156" name="Shape 1156"/>
          <p:cNvCxnSpPr/>
          <p:nvPr/>
        </p:nvCxnSpPr>
        <p:spPr>
          <a:xfrm rot="10800000">
            <a:off x="5015676" y="2504726"/>
            <a:ext cx="2005492" cy="0"/>
          </a:xfrm>
          <a:prstGeom prst="straightConnector1">
            <a:avLst/>
          </a:prstGeom>
          <a:noFill/>
          <a:ln cap="flat" cmpd="sng" w="9525">
            <a:solidFill>
              <a:schemeClr val="lt2"/>
            </a:solidFill>
            <a:prstDash val="solid"/>
            <a:round/>
            <a:headEnd len="med" w="med" type="none"/>
            <a:tailEnd len="med" w="med" type="none"/>
          </a:ln>
        </p:spPr>
      </p:cxnSp>
      <p:pic>
        <p:nvPicPr>
          <p:cNvPr descr="AmazonWebservices_Logo.svg.png" id="1157" name="Shape 1157"/>
          <p:cNvPicPr preferRelativeResize="0"/>
          <p:nvPr/>
        </p:nvPicPr>
        <p:blipFill rotWithShape="1">
          <a:blip r:embed="rId8">
            <a:alphaModFix/>
          </a:blip>
          <a:srcRect b="0" l="0" r="0" t="0"/>
          <a:stretch/>
        </p:blipFill>
        <p:spPr>
          <a:xfrm>
            <a:off x="5517353" y="3433862"/>
            <a:ext cx="947801" cy="379120"/>
          </a:xfrm>
          <a:prstGeom prst="rect">
            <a:avLst/>
          </a:prstGeom>
          <a:noFill/>
          <a:ln>
            <a:noFill/>
          </a:ln>
        </p:spPr>
      </p:pic>
      <p:sp>
        <p:nvSpPr>
          <p:cNvPr id="1158" name="Shape 1158"/>
          <p:cNvSpPr txBox="1"/>
          <p:nvPr/>
        </p:nvSpPr>
        <p:spPr>
          <a:xfrm>
            <a:off x="7405085" y="2808964"/>
            <a:ext cx="1505540" cy="461665"/>
          </a:xfrm>
          <a:prstGeom prst="rect">
            <a:avLst/>
          </a:prstGeom>
          <a:noFill/>
          <a:ln>
            <a:noFill/>
          </a:ln>
        </p:spPr>
        <p:txBody>
          <a:bodyPr anchorCtr="0" anchor="t" bIns="45700" lIns="91425" rIns="91425" wrap="square" tIns="45700">
            <a:noAutofit/>
          </a:bodyPr>
          <a:lstStyle/>
          <a:p>
            <a:pPr indent="-120650" lvl="0" marL="285750" marR="0" rtl="0" algn="l">
              <a:spcBef>
                <a:spcPts val="0"/>
              </a:spcBef>
              <a:buClr>
                <a:schemeClr val="dk2"/>
              </a:buClr>
              <a:buSzPct val="100000"/>
              <a:buFont typeface="Arial"/>
              <a:buChar char="•"/>
            </a:pPr>
            <a:r>
              <a:rPr b="1" lang="en-US" sz="1200">
                <a:solidFill>
                  <a:schemeClr val="dk2"/>
                </a:solidFill>
                <a:latin typeface="Arial"/>
                <a:ea typeface="Arial"/>
                <a:cs typeface="Arial"/>
                <a:sym typeface="Arial"/>
              </a:rPr>
              <a:t>25K Containers</a:t>
            </a:r>
          </a:p>
          <a:p>
            <a:pPr indent="-120650" lvl="0" marL="285750" marR="0" rtl="0" algn="l">
              <a:spcBef>
                <a:spcPts val="0"/>
              </a:spcBef>
              <a:buClr>
                <a:schemeClr val="dk2"/>
              </a:buClr>
              <a:buSzPct val="100000"/>
              <a:buFont typeface="Arial"/>
              <a:buChar char="•"/>
            </a:pPr>
            <a:r>
              <a:rPr b="1" lang="en-US" sz="1200">
                <a:solidFill>
                  <a:schemeClr val="dk2"/>
                </a:solidFill>
                <a:latin typeface="Arial"/>
                <a:ea typeface="Arial"/>
                <a:cs typeface="Arial"/>
                <a:sym typeface="Arial"/>
              </a:rPr>
              <a:t>Just 4 Operators</a:t>
            </a:r>
          </a:p>
        </p:txBody>
      </p:sp>
      <p:cxnSp>
        <p:nvCxnSpPr>
          <p:cNvPr id="1159" name="Shape 1159"/>
          <p:cNvCxnSpPr/>
          <p:nvPr/>
        </p:nvCxnSpPr>
        <p:spPr>
          <a:xfrm>
            <a:off x="6818924" y="3069998"/>
            <a:ext cx="774895" cy="0"/>
          </a:xfrm>
          <a:prstGeom prst="straightConnector1">
            <a:avLst/>
          </a:prstGeom>
          <a:noFill/>
          <a:ln cap="flat" cmpd="sng" w="9525">
            <a:solidFill>
              <a:srgbClr val="008673"/>
            </a:solidFill>
            <a:prstDash val="solid"/>
            <a:round/>
            <a:headEnd len="med" w="med" type="none"/>
            <a:tailEnd len="lg" w="lg" type="stealth"/>
          </a:ln>
        </p:spPr>
      </p:cxnSp>
      <p:sp>
        <p:nvSpPr>
          <p:cNvPr id="1160" name="Shape 1160"/>
          <p:cNvSpPr/>
          <p:nvPr/>
        </p:nvSpPr>
        <p:spPr>
          <a:xfrm>
            <a:off x="9144000" y="2125811"/>
            <a:ext cx="2478575" cy="2154436"/>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Exploratory Questions:</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What IaaS are they using?</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Interested in using public IaaS?</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Any app projects that require urgent iterations can get started on PWSE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100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par>
                                <p:cTn fill="hold" nodeType="with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500"/>
                                        <p:tgtEl>
                                          <p:spTgt spid="1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Shape 1166"/>
          <p:cNvSpPr txBox="1"/>
          <p:nvPr>
            <p:ph type="title"/>
          </p:nvPr>
        </p:nvSpPr>
        <p:spPr>
          <a:xfrm>
            <a:off x="113722" y="149918"/>
            <a:ext cx="8796900" cy="474300"/>
          </a:xfrm>
          <a:prstGeom prst="rect">
            <a:avLst/>
          </a:prstGeom>
        </p:spPr>
        <p:txBody>
          <a:bodyPr anchorCtr="0" anchor="t" bIns="91425" lIns="91425" rIns="91425" wrap="square" tIns="91425">
            <a:noAutofit/>
          </a:bodyPr>
          <a:lstStyle/>
          <a:p>
            <a:pPr lvl="0">
              <a:spcBef>
                <a:spcPts val="0"/>
              </a:spcBef>
              <a:buNone/>
            </a:pPr>
            <a:r>
              <a:rPr lang="en-US"/>
              <a:t>Customer Journey</a:t>
            </a:r>
          </a:p>
        </p:txBody>
      </p:sp>
      <p:sp>
        <p:nvSpPr>
          <p:cNvPr id="1167" name="Shape 1167"/>
          <p:cNvSpPr txBox="1"/>
          <p:nvPr>
            <p:ph idx="12" type="sldNum"/>
          </p:nvPr>
        </p:nvSpPr>
        <p:spPr>
          <a:xfrm>
            <a:off x="48247" y="4861463"/>
            <a:ext cx="373200" cy="273900"/>
          </a:xfrm>
          <a:prstGeom prst="rect">
            <a:avLst/>
          </a:prstGeom>
        </p:spPr>
        <p:txBody>
          <a:bodyPr anchorCtr="0" anchor="t"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168" name="Shape 1168"/>
          <p:cNvSpPr txBox="1"/>
          <p:nvPr>
            <p:ph idx="1" type="body"/>
          </p:nvPr>
        </p:nvSpPr>
        <p:spPr>
          <a:xfrm>
            <a:off x="114300" y="624363"/>
            <a:ext cx="8796300" cy="2886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Screen Shot 2017-10-10 at 2.21.08 PM.png" id="1169" name="Shape 1169"/>
          <p:cNvPicPr preferRelativeResize="0"/>
          <p:nvPr/>
        </p:nvPicPr>
        <p:blipFill>
          <a:blip r:embed="rId3">
            <a:alphaModFix/>
          </a:blip>
          <a:stretch>
            <a:fillRect/>
          </a:stretch>
        </p:blipFill>
        <p:spPr>
          <a:xfrm>
            <a:off x="307950" y="624375"/>
            <a:ext cx="8389401" cy="428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Shape 1174"/>
          <p:cNvSpPr txBox="1"/>
          <p:nvPr>
            <p:ph type="title"/>
          </p:nvPr>
        </p:nvSpPr>
        <p:spPr>
          <a:xfrm>
            <a:off x="365760" y="169550"/>
            <a:ext cx="8412600" cy="5421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chemeClr val="accent1"/>
              </a:buClr>
              <a:buSzPct val="25000"/>
              <a:buFont typeface="Arial"/>
              <a:buNone/>
            </a:pPr>
            <a:r>
              <a:rPr b="1" i="0" lang="en-US" sz="2800" u="none" cap="none" strike="noStrike">
                <a:solidFill>
                  <a:schemeClr val="accent1"/>
                </a:solidFill>
                <a:latin typeface="Arial"/>
                <a:ea typeface="Arial"/>
                <a:cs typeface="Arial"/>
                <a:sym typeface="Arial"/>
              </a:rPr>
              <a:t>Simplified Journeys to Cloud Native Agility</a:t>
            </a:r>
          </a:p>
        </p:txBody>
      </p:sp>
      <p:sp>
        <p:nvSpPr>
          <p:cNvPr id="1175" name="Shape 1175"/>
          <p:cNvSpPr/>
          <p:nvPr/>
        </p:nvSpPr>
        <p:spPr>
          <a:xfrm>
            <a:off x="810460" y="3567317"/>
            <a:ext cx="252900" cy="252900"/>
          </a:xfrm>
          <a:prstGeom prst="ellipse">
            <a:avLst/>
          </a:prstGeom>
          <a:solidFill>
            <a:schemeClr val="lt1"/>
          </a:solidFill>
          <a:ln cap="flat" cmpd="sng" w="57150">
            <a:solidFill>
              <a:srgbClr val="AB794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176" name="Shape 1176"/>
          <p:cNvSpPr/>
          <p:nvPr/>
        </p:nvSpPr>
        <p:spPr>
          <a:xfrm>
            <a:off x="3359082" y="3567317"/>
            <a:ext cx="252900" cy="252900"/>
          </a:xfrm>
          <a:prstGeom prst="ellipse">
            <a:avLst/>
          </a:prstGeom>
          <a:solidFill>
            <a:schemeClr val="lt1"/>
          </a:solidFill>
          <a:ln cap="flat" cmpd="sng" w="57150">
            <a:solidFill>
              <a:srgbClr val="AB794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177" name="Shape 1177"/>
          <p:cNvSpPr/>
          <p:nvPr/>
        </p:nvSpPr>
        <p:spPr>
          <a:xfrm>
            <a:off x="5741507" y="3567317"/>
            <a:ext cx="252900" cy="252900"/>
          </a:xfrm>
          <a:prstGeom prst="ellipse">
            <a:avLst/>
          </a:prstGeom>
          <a:solidFill>
            <a:schemeClr val="lt1"/>
          </a:solidFill>
          <a:ln cap="flat" cmpd="sng" w="57150">
            <a:solidFill>
              <a:srgbClr val="AB794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cxnSp>
        <p:nvCxnSpPr>
          <p:cNvPr id="1178" name="Shape 1178"/>
          <p:cNvCxnSpPr>
            <a:endCxn id="1176" idx="2"/>
          </p:cNvCxnSpPr>
          <p:nvPr/>
        </p:nvCxnSpPr>
        <p:spPr>
          <a:xfrm flipH="1" rot="10800000">
            <a:off x="1063482" y="3693767"/>
            <a:ext cx="2295600" cy="17700"/>
          </a:xfrm>
          <a:prstGeom prst="straightConnector1">
            <a:avLst/>
          </a:prstGeom>
          <a:noFill/>
          <a:ln cap="flat" cmpd="sng" w="12700">
            <a:solidFill>
              <a:srgbClr val="008673"/>
            </a:solidFill>
            <a:prstDash val="solid"/>
            <a:round/>
            <a:headEnd len="med" w="med" type="none"/>
            <a:tailEnd len="lg" w="lg" type="triangle"/>
          </a:ln>
        </p:spPr>
      </p:cxnSp>
      <p:cxnSp>
        <p:nvCxnSpPr>
          <p:cNvPr id="1179" name="Shape 1179"/>
          <p:cNvCxnSpPr/>
          <p:nvPr/>
        </p:nvCxnSpPr>
        <p:spPr>
          <a:xfrm>
            <a:off x="3612001" y="3693776"/>
            <a:ext cx="2129400" cy="0"/>
          </a:xfrm>
          <a:prstGeom prst="straightConnector1">
            <a:avLst/>
          </a:prstGeom>
          <a:noFill/>
          <a:ln cap="flat" cmpd="sng" w="12700">
            <a:solidFill>
              <a:srgbClr val="008673"/>
            </a:solidFill>
            <a:prstDash val="solid"/>
            <a:round/>
            <a:headEnd len="med" w="med" type="none"/>
            <a:tailEnd len="lg" w="lg" type="triangle"/>
          </a:ln>
        </p:spPr>
      </p:cxnSp>
      <p:sp>
        <p:nvSpPr>
          <p:cNvPr id="1180" name="Shape 1180"/>
          <p:cNvSpPr txBox="1"/>
          <p:nvPr/>
        </p:nvSpPr>
        <p:spPr>
          <a:xfrm>
            <a:off x="280303" y="3868082"/>
            <a:ext cx="1313100" cy="4617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2"/>
              </a:buClr>
              <a:buSzPct val="25000"/>
              <a:buFont typeface="Calibri"/>
              <a:buNone/>
            </a:pPr>
            <a:r>
              <a:rPr b="1" i="0" lang="en-US" sz="1200" u="none" cap="none" strike="noStrike">
                <a:solidFill>
                  <a:schemeClr val="dk2"/>
                </a:solidFill>
                <a:latin typeface="Calibri"/>
                <a:ea typeface="Calibri"/>
                <a:cs typeface="Calibri"/>
                <a:sym typeface="Calibri"/>
              </a:rPr>
              <a:t>RUNS ON  LEGACY IT</a:t>
            </a:r>
          </a:p>
        </p:txBody>
      </p:sp>
      <p:sp>
        <p:nvSpPr>
          <p:cNvPr id="1181" name="Shape 1181"/>
          <p:cNvSpPr txBox="1"/>
          <p:nvPr/>
        </p:nvSpPr>
        <p:spPr>
          <a:xfrm>
            <a:off x="2828925" y="3868082"/>
            <a:ext cx="1313100" cy="6462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2"/>
              </a:buClr>
              <a:buSzPct val="25000"/>
              <a:buFont typeface="Calibri"/>
              <a:buNone/>
            </a:pPr>
            <a:r>
              <a:rPr b="1" i="0" lang="en-US" sz="1200" u="none" cap="none" strike="noStrike">
                <a:solidFill>
                  <a:schemeClr val="dk2"/>
                </a:solidFill>
                <a:latin typeface="Calibri"/>
                <a:ea typeface="Calibri"/>
                <a:cs typeface="Calibri"/>
                <a:sym typeface="Calibri"/>
              </a:rPr>
              <a:t>RUNS ON PIVOTAL CLOUD FOUNDRY</a:t>
            </a:r>
          </a:p>
        </p:txBody>
      </p:sp>
      <p:sp>
        <p:nvSpPr>
          <p:cNvPr id="1182" name="Shape 1182"/>
          <p:cNvSpPr txBox="1"/>
          <p:nvPr/>
        </p:nvSpPr>
        <p:spPr>
          <a:xfrm>
            <a:off x="5211351" y="3868082"/>
            <a:ext cx="1313100" cy="6462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2"/>
              </a:buClr>
              <a:buSzPct val="25000"/>
              <a:buFont typeface="Calibri"/>
              <a:buNone/>
            </a:pPr>
            <a:r>
              <a:rPr b="1" i="0" lang="en-US" sz="1200" u="none" cap="none" strike="noStrike">
                <a:solidFill>
                  <a:schemeClr val="dk2"/>
                </a:solidFill>
                <a:latin typeface="Calibri"/>
                <a:ea typeface="Calibri"/>
                <a:cs typeface="Calibri"/>
                <a:sym typeface="Calibri"/>
              </a:rPr>
              <a:t>RUNS WELL ON PIVOTAL CLOUD FOUNDRY</a:t>
            </a:r>
          </a:p>
        </p:txBody>
      </p:sp>
      <p:sp>
        <p:nvSpPr>
          <p:cNvPr id="1183" name="Shape 1183"/>
          <p:cNvSpPr/>
          <p:nvPr/>
        </p:nvSpPr>
        <p:spPr>
          <a:xfrm>
            <a:off x="1566745" y="3558626"/>
            <a:ext cx="1505400" cy="261600"/>
          </a:xfrm>
          <a:prstGeom prst="rect">
            <a:avLst/>
          </a:prstGeom>
          <a:solidFill>
            <a:schemeClr val="l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2"/>
              </a:buClr>
              <a:buSzPct val="25000"/>
              <a:buFont typeface="Calibri"/>
              <a:buNone/>
            </a:pPr>
            <a:r>
              <a:rPr b="0" i="0" lang="en-US" sz="1050" u="none" cap="none" strike="noStrike">
                <a:solidFill>
                  <a:schemeClr val="dk2"/>
                </a:solidFill>
                <a:latin typeface="Calibri"/>
                <a:ea typeface="Calibri"/>
                <a:cs typeface="Calibri"/>
                <a:sym typeface="Calibri"/>
              </a:rPr>
              <a:t>APPS REPLATFORMING</a:t>
            </a:r>
          </a:p>
        </p:txBody>
      </p:sp>
      <p:cxnSp>
        <p:nvCxnSpPr>
          <p:cNvPr id="1184" name="Shape 1184"/>
          <p:cNvCxnSpPr/>
          <p:nvPr/>
        </p:nvCxnSpPr>
        <p:spPr>
          <a:xfrm flipH="1" rot="10800000">
            <a:off x="1316800" y="2297923"/>
            <a:ext cx="512400" cy="1396200"/>
          </a:xfrm>
          <a:prstGeom prst="straightConnector1">
            <a:avLst/>
          </a:prstGeom>
          <a:noFill/>
          <a:ln cap="flat" cmpd="sng" w="9525">
            <a:solidFill>
              <a:srgbClr val="008673"/>
            </a:solidFill>
            <a:prstDash val="dash"/>
            <a:round/>
            <a:headEnd len="med" w="med" type="none"/>
            <a:tailEnd len="lg" w="lg" type="triangle"/>
          </a:ln>
        </p:spPr>
      </p:cxnSp>
      <p:cxnSp>
        <p:nvCxnSpPr>
          <p:cNvPr id="1185" name="Shape 1185"/>
          <p:cNvCxnSpPr/>
          <p:nvPr/>
        </p:nvCxnSpPr>
        <p:spPr>
          <a:xfrm>
            <a:off x="3876867" y="3689503"/>
            <a:ext cx="85800" cy="3300"/>
          </a:xfrm>
          <a:prstGeom prst="straightConnector1">
            <a:avLst/>
          </a:prstGeom>
          <a:noFill/>
          <a:ln cap="flat" cmpd="sng" w="9525">
            <a:solidFill>
              <a:srgbClr val="008673"/>
            </a:solidFill>
            <a:prstDash val="solid"/>
            <a:round/>
            <a:headEnd len="med" w="med" type="none"/>
            <a:tailEnd len="lg" w="lg" type="triangle"/>
          </a:ln>
        </p:spPr>
      </p:cxnSp>
      <p:sp>
        <p:nvSpPr>
          <p:cNvPr id="1186" name="Shape 1186"/>
          <p:cNvSpPr/>
          <p:nvPr/>
        </p:nvSpPr>
        <p:spPr>
          <a:xfrm>
            <a:off x="3947228" y="3558626"/>
            <a:ext cx="1459200" cy="253800"/>
          </a:xfrm>
          <a:prstGeom prst="rect">
            <a:avLst/>
          </a:prstGeom>
          <a:solidFill>
            <a:schemeClr val="l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2"/>
              </a:buClr>
              <a:buSzPct val="25000"/>
              <a:buFont typeface="Calibri"/>
              <a:buNone/>
            </a:pPr>
            <a:r>
              <a:rPr b="0" i="0" lang="en-US" sz="1050" u="none" cap="none" strike="noStrike">
                <a:solidFill>
                  <a:schemeClr val="dk2"/>
                </a:solidFill>
                <a:latin typeface="Calibri"/>
                <a:ea typeface="Calibri"/>
                <a:cs typeface="Calibri"/>
                <a:sym typeface="Calibri"/>
              </a:rPr>
              <a:t>APPS MODERNIZATION</a:t>
            </a:r>
          </a:p>
        </p:txBody>
      </p:sp>
      <p:sp>
        <p:nvSpPr>
          <p:cNvPr id="1187" name="Shape 1187"/>
          <p:cNvSpPr/>
          <p:nvPr/>
        </p:nvSpPr>
        <p:spPr>
          <a:xfrm>
            <a:off x="810458" y="2004997"/>
            <a:ext cx="252900" cy="252900"/>
          </a:xfrm>
          <a:prstGeom prst="ellipse">
            <a:avLst/>
          </a:prstGeom>
          <a:solidFill>
            <a:schemeClr val="lt1"/>
          </a:solidFill>
          <a:ln cap="flat" cmpd="sng" w="57150">
            <a:solidFill>
              <a:srgbClr val="008674"/>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188" name="Shape 1188"/>
          <p:cNvSpPr txBox="1"/>
          <p:nvPr/>
        </p:nvSpPr>
        <p:spPr>
          <a:xfrm>
            <a:off x="280303" y="1495486"/>
            <a:ext cx="1313100" cy="4617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2"/>
              </a:buClr>
              <a:buSzPct val="25000"/>
              <a:buFont typeface="Calibri"/>
              <a:buNone/>
            </a:pPr>
            <a:r>
              <a:rPr b="1" i="0" lang="en-US" sz="1200" u="none" cap="none" strike="noStrike">
                <a:solidFill>
                  <a:schemeClr val="dk2"/>
                </a:solidFill>
                <a:latin typeface="Calibri"/>
                <a:ea typeface="Calibri"/>
                <a:cs typeface="Calibri"/>
                <a:sym typeface="Calibri"/>
              </a:rPr>
              <a:t>NEW BUSINESS INITIATIVE</a:t>
            </a:r>
          </a:p>
        </p:txBody>
      </p:sp>
      <p:sp>
        <p:nvSpPr>
          <p:cNvPr id="1189" name="Shape 1189"/>
          <p:cNvSpPr/>
          <p:nvPr/>
        </p:nvSpPr>
        <p:spPr>
          <a:xfrm>
            <a:off x="3541228" y="1772515"/>
            <a:ext cx="252900" cy="252900"/>
          </a:xfrm>
          <a:prstGeom prst="ellipse">
            <a:avLst/>
          </a:prstGeom>
          <a:solidFill>
            <a:schemeClr val="lt1"/>
          </a:solidFill>
          <a:ln cap="flat" cmpd="sng" w="57150">
            <a:solidFill>
              <a:srgbClr val="008674"/>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190" name="Shape 1190"/>
          <p:cNvSpPr txBox="1"/>
          <p:nvPr/>
        </p:nvSpPr>
        <p:spPr>
          <a:xfrm>
            <a:off x="2846858" y="1252116"/>
            <a:ext cx="1641600" cy="4617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2"/>
              </a:buClr>
              <a:buSzPct val="25000"/>
              <a:buFont typeface="Calibri"/>
              <a:buNone/>
            </a:pPr>
            <a:r>
              <a:rPr b="1" i="0" lang="en-US" sz="1200" u="none" cap="none" strike="noStrike">
                <a:solidFill>
                  <a:schemeClr val="dk2"/>
                </a:solidFill>
                <a:latin typeface="Calibri"/>
                <a:ea typeface="Calibri"/>
                <a:cs typeface="Calibri"/>
                <a:sym typeface="Calibri"/>
              </a:rPr>
              <a:t>CLOUD NATIVE APP DEVELOPMENT</a:t>
            </a:r>
          </a:p>
        </p:txBody>
      </p:sp>
      <p:sp>
        <p:nvSpPr>
          <p:cNvPr id="1191" name="Shape 1191"/>
          <p:cNvSpPr/>
          <p:nvPr/>
        </p:nvSpPr>
        <p:spPr>
          <a:xfrm>
            <a:off x="3541228" y="2251458"/>
            <a:ext cx="252900" cy="252900"/>
          </a:xfrm>
          <a:prstGeom prst="ellipse">
            <a:avLst/>
          </a:prstGeom>
          <a:solidFill>
            <a:schemeClr val="lt1"/>
          </a:solidFill>
          <a:ln cap="flat" cmpd="sng" w="57150">
            <a:solidFill>
              <a:srgbClr val="AB7942"/>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192" name="Shape 1192"/>
          <p:cNvSpPr txBox="1"/>
          <p:nvPr/>
        </p:nvSpPr>
        <p:spPr>
          <a:xfrm>
            <a:off x="2846858" y="2552976"/>
            <a:ext cx="1641600" cy="4617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2"/>
              </a:buClr>
              <a:buSzPct val="25000"/>
              <a:buFont typeface="Calibri"/>
              <a:buNone/>
            </a:pPr>
            <a:r>
              <a:rPr b="1" i="0" lang="en-US" sz="1200" u="none" cap="none" strike="noStrike">
                <a:solidFill>
                  <a:schemeClr val="dk2"/>
                </a:solidFill>
                <a:latin typeface="Calibri"/>
                <a:ea typeface="Calibri"/>
                <a:cs typeface="Calibri"/>
                <a:sym typeface="Calibri"/>
              </a:rPr>
              <a:t>BACKING SERVICES / DATA ENGINEERING</a:t>
            </a:r>
          </a:p>
        </p:txBody>
      </p:sp>
      <p:cxnSp>
        <p:nvCxnSpPr>
          <p:cNvPr id="1193" name="Shape 1193"/>
          <p:cNvCxnSpPr>
            <a:stCxn id="1187" idx="6"/>
            <a:endCxn id="1191" idx="2"/>
          </p:cNvCxnSpPr>
          <p:nvPr/>
        </p:nvCxnSpPr>
        <p:spPr>
          <a:xfrm>
            <a:off x="1063358" y="2131447"/>
            <a:ext cx="2478000" cy="246600"/>
          </a:xfrm>
          <a:prstGeom prst="bentConnector3">
            <a:avLst>
              <a:gd fmla="val 49997" name="adj1"/>
            </a:avLst>
          </a:prstGeom>
          <a:noFill/>
          <a:ln cap="flat" cmpd="sng" w="9525">
            <a:solidFill>
              <a:srgbClr val="008673"/>
            </a:solidFill>
            <a:prstDash val="solid"/>
            <a:round/>
            <a:headEnd len="med" w="med" type="none"/>
            <a:tailEnd len="lg" w="lg" type="triangle"/>
          </a:ln>
        </p:spPr>
      </p:cxnSp>
      <p:cxnSp>
        <p:nvCxnSpPr>
          <p:cNvPr id="1194" name="Shape 1194"/>
          <p:cNvCxnSpPr>
            <a:stCxn id="1187" idx="6"/>
            <a:endCxn id="1189" idx="2"/>
          </p:cNvCxnSpPr>
          <p:nvPr/>
        </p:nvCxnSpPr>
        <p:spPr>
          <a:xfrm flipH="1" rot="10800000">
            <a:off x="1063358" y="1898947"/>
            <a:ext cx="2478000" cy="232500"/>
          </a:xfrm>
          <a:prstGeom prst="bentConnector3">
            <a:avLst>
              <a:gd fmla="val 49997" name="adj1"/>
            </a:avLst>
          </a:prstGeom>
          <a:noFill/>
          <a:ln cap="flat" cmpd="sng" w="9525">
            <a:solidFill>
              <a:srgbClr val="008673"/>
            </a:solidFill>
            <a:prstDash val="solid"/>
            <a:round/>
            <a:headEnd len="med" w="med" type="none"/>
            <a:tailEnd len="lg" w="lg" type="triangle"/>
          </a:ln>
        </p:spPr>
      </p:cxnSp>
      <p:cxnSp>
        <p:nvCxnSpPr>
          <p:cNvPr id="1195" name="Shape 1195"/>
          <p:cNvCxnSpPr>
            <a:stCxn id="1191" idx="6"/>
            <a:endCxn id="1186" idx="0"/>
          </p:cNvCxnSpPr>
          <p:nvPr/>
        </p:nvCxnSpPr>
        <p:spPr>
          <a:xfrm>
            <a:off x="3794128" y="2377908"/>
            <a:ext cx="882600" cy="1180800"/>
          </a:xfrm>
          <a:prstGeom prst="bentConnector2">
            <a:avLst/>
          </a:prstGeom>
          <a:noFill/>
          <a:ln cap="flat" cmpd="sng" w="9525">
            <a:solidFill>
              <a:srgbClr val="008673"/>
            </a:solidFill>
            <a:prstDash val="solid"/>
            <a:round/>
            <a:headEnd len="lg" w="lg" type="triangle"/>
            <a:tailEnd len="lg" w="lg" type="triangle"/>
          </a:ln>
        </p:spPr>
      </p:cxnSp>
      <p:cxnSp>
        <p:nvCxnSpPr>
          <p:cNvPr id="1196" name="Shape 1196"/>
          <p:cNvCxnSpPr>
            <a:stCxn id="1189" idx="6"/>
            <a:endCxn id="1177" idx="0"/>
          </p:cNvCxnSpPr>
          <p:nvPr/>
        </p:nvCxnSpPr>
        <p:spPr>
          <a:xfrm>
            <a:off x="3794128" y="1898965"/>
            <a:ext cx="2073900" cy="1668300"/>
          </a:xfrm>
          <a:prstGeom prst="bentConnector2">
            <a:avLst/>
          </a:prstGeom>
          <a:noFill/>
          <a:ln cap="flat" cmpd="sng" w="9525">
            <a:solidFill>
              <a:srgbClr val="008673"/>
            </a:solidFill>
            <a:prstDash val="solid"/>
            <a:round/>
            <a:headEnd len="med" w="med" type="none"/>
            <a:tailEnd len="lg" w="lg" type="triangle"/>
          </a:ln>
        </p:spPr>
      </p:cxnSp>
      <p:cxnSp>
        <p:nvCxnSpPr>
          <p:cNvPr id="1197" name="Shape 1197"/>
          <p:cNvCxnSpPr>
            <a:stCxn id="1191" idx="6"/>
            <a:endCxn id="1177" idx="0"/>
          </p:cNvCxnSpPr>
          <p:nvPr/>
        </p:nvCxnSpPr>
        <p:spPr>
          <a:xfrm>
            <a:off x="3794128" y="2377908"/>
            <a:ext cx="2073900" cy="1189500"/>
          </a:xfrm>
          <a:prstGeom prst="bentConnector2">
            <a:avLst/>
          </a:prstGeom>
          <a:noFill/>
          <a:ln cap="flat" cmpd="sng" w="9525">
            <a:solidFill>
              <a:srgbClr val="008673"/>
            </a:solidFill>
            <a:prstDash val="solid"/>
            <a:round/>
            <a:headEnd len="med" w="med" type="none"/>
            <a:tailEnd len="lg" w="lg" type="triangle"/>
          </a:ln>
        </p:spPr>
      </p:cxnSp>
      <p:sp>
        <p:nvSpPr>
          <p:cNvPr id="1198" name="Shape 1198"/>
          <p:cNvSpPr/>
          <p:nvPr/>
        </p:nvSpPr>
        <p:spPr>
          <a:xfrm>
            <a:off x="1426482" y="2012525"/>
            <a:ext cx="1786200" cy="253800"/>
          </a:xfrm>
          <a:prstGeom prst="rect">
            <a:avLst/>
          </a:prstGeom>
          <a:solidFill>
            <a:schemeClr val="l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2"/>
              </a:buClr>
              <a:buSzPct val="25000"/>
              <a:buFont typeface="Calibri"/>
              <a:buNone/>
            </a:pPr>
            <a:r>
              <a:rPr b="0" i="0" lang="en-US" sz="1050" u="none" cap="none" strike="noStrike">
                <a:solidFill>
                  <a:schemeClr val="dk2"/>
                </a:solidFill>
                <a:latin typeface="Calibri"/>
                <a:ea typeface="Calibri"/>
                <a:cs typeface="Calibri"/>
                <a:sym typeface="Calibri"/>
              </a:rPr>
              <a:t>PIVOTAL LABS ENGAGEMENT</a:t>
            </a:r>
          </a:p>
        </p:txBody>
      </p:sp>
      <p:sp>
        <p:nvSpPr>
          <p:cNvPr id="1199" name="Shape 1199"/>
          <p:cNvSpPr/>
          <p:nvPr/>
        </p:nvSpPr>
        <p:spPr>
          <a:xfrm>
            <a:off x="8211139" y="2841330"/>
            <a:ext cx="252900" cy="252900"/>
          </a:xfrm>
          <a:prstGeom prst="ellipse">
            <a:avLst/>
          </a:prstGeom>
          <a:solidFill>
            <a:schemeClr val="lt1"/>
          </a:solidFill>
          <a:ln cap="flat" cmpd="sng" w="57150">
            <a:solidFill>
              <a:srgbClr val="008674"/>
            </a:solidFill>
            <a:prstDash val="solid"/>
            <a:round/>
            <a:headEnd len="med" w="med" type="none"/>
            <a:tailEnd len="med" w="med" type="none"/>
          </a:ln>
        </p:spPr>
        <p:txBody>
          <a:bodyPr anchorCtr="0" anchor="ctr" bIns="45700" lIns="91425"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200" name="Shape 1200"/>
          <p:cNvSpPr txBox="1"/>
          <p:nvPr/>
        </p:nvSpPr>
        <p:spPr>
          <a:xfrm>
            <a:off x="7680982" y="3173905"/>
            <a:ext cx="1313100" cy="646200"/>
          </a:xfrm>
          <a:prstGeom prst="rect">
            <a:avLst/>
          </a:prstGeom>
          <a:noFill/>
          <a:ln>
            <a:noFill/>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2"/>
              </a:buClr>
              <a:buSzPct val="25000"/>
              <a:buFont typeface="Calibri"/>
              <a:buNone/>
            </a:pPr>
            <a:r>
              <a:rPr b="1" i="0" lang="en-US" sz="1200" u="none" cap="none" strike="noStrike">
                <a:solidFill>
                  <a:schemeClr val="dk2"/>
                </a:solidFill>
                <a:latin typeface="Calibri"/>
                <a:ea typeface="Calibri"/>
                <a:cs typeface="Calibri"/>
                <a:sym typeface="Calibri"/>
              </a:rPr>
              <a:t>RUNS GREAT ON PIVOTAL CLOUD FOUNDRY</a:t>
            </a:r>
          </a:p>
        </p:txBody>
      </p:sp>
      <p:cxnSp>
        <p:nvCxnSpPr>
          <p:cNvPr id="1201" name="Shape 1201"/>
          <p:cNvCxnSpPr>
            <a:endCxn id="1199" idx="2"/>
          </p:cNvCxnSpPr>
          <p:nvPr/>
        </p:nvCxnSpPr>
        <p:spPr>
          <a:xfrm>
            <a:off x="5867839" y="2967780"/>
            <a:ext cx="2343300" cy="0"/>
          </a:xfrm>
          <a:prstGeom prst="straightConnector1">
            <a:avLst/>
          </a:prstGeom>
          <a:noFill/>
          <a:ln cap="flat" cmpd="sng" w="12700">
            <a:solidFill>
              <a:srgbClr val="008673"/>
            </a:solidFill>
            <a:prstDash val="solid"/>
            <a:round/>
            <a:headEnd len="med" w="med" type="none"/>
            <a:tailEnd len="lg" w="lg" type="triangle"/>
          </a:ln>
        </p:spPr>
      </p:cxnSp>
      <p:sp>
        <p:nvSpPr>
          <p:cNvPr id="1202" name="Shape 1202"/>
          <p:cNvSpPr/>
          <p:nvPr/>
        </p:nvSpPr>
        <p:spPr>
          <a:xfrm>
            <a:off x="6092100" y="2856526"/>
            <a:ext cx="1899900" cy="253800"/>
          </a:xfrm>
          <a:prstGeom prst="rect">
            <a:avLst/>
          </a:prstGeom>
          <a:solidFill>
            <a:schemeClr val="lt1"/>
          </a:solidFill>
          <a:ln cap="flat" cmpd="sng" w="9525">
            <a:solidFill>
              <a:schemeClr val="accent1"/>
            </a:solidFill>
            <a:prstDash val="solid"/>
            <a:round/>
            <a:headEnd len="med" w="med" type="none"/>
            <a:tailEnd len="med" w="med" type="none"/>
          </a:ln>
        </p:spPr>
        <p:txBody>
          <a:bodyPr anchorCtr="0" anchor="t" bIns="45700" lIns="91425" rIns="91425" wrap="square" tIns="45700">
            <a:noAutofit/>
          </a:bodyPr>
          <a:lstStyle/>
          <a:p>
            <a:pPr indent="0" lvl="0" marL="0" marR="0" rtl="0" algn="ctr">
              <a:lnSpc>
                <a:spcPct val="100000"/>
              </a:lnSpc>
              <a:spcBef>
                <a:spcPts val="0"/>
              </a:spcBef>
              <a:spcAft>
                <a:spcPts val="0"/>
              </a:spcAft>
              <a:buClr>
                <a:schemeClr val="dk2"/>
              </a:buClr>
              <a:buSzPct val="25000"/>
              <a:buFont typeface="Calibri"/>
              <a:buNone/>
            </a:pPr>
            <a:r>
              <a:rPr b="0" i="0" lang="en-US" sz="1050" u="none" cap="none" strike="noStrike">
                <a:solidFill>
                  <a:schemeClr val="dk2"/>
                </a:solidFill>
                <a:latin typeface="Calibri"/>
                <a:ea typeface="Calibri"/>
                <a:cs typeface="Calibri"/>
                <a:sym typeface="Calibri"/>
              </a:rPr>
              <a:t>OPS &amp; ORG TRANSFORMATION</a:t>
            </a:r>
          </a:p>
        </p:txBody>
      </p:sp>
      <p:cxnSp>
        <p:nvCxnSpPr>
          <p:cNvPr id="1203" name="Shape 1203"/>
          <p:cNvCxnSpPr>
            <a:stCxn id="1189" idx="4"/>
            <a:endCxn id="1191" idx="0"/>
          </p:cNvCxnSpPr>
          <p:nvPr/>
        </p:nvCxnSpPr>
        <p:spPr>
          <a:xfrm>
            <a:off x="3667678" y="2025415"/>
            <a:ext cx="0" cy="225900"/>
          </a:xfrm>
          <a:prstGeom prst="straightConnector1">
            <a:avLst/>
          </a:prstGeom>
          <a:noFill/>
          <a:ln cap="flat" cmpd="sng" w="12700">
            <a:solidFill>
              <a:srgbClr val="008673"/>
            </a:solidFill>
            <a:prstDash val="solid"/>
            <a:round/>
            <a:headEnd len="lg" w="lg" type="triangle"/>
            <a:tailEnd len="lg" w="lg" type="triangle"/>
          </a:ln>
        </p:spPr>
      </p:cxnSp>
      <p:sp>
        <p:nvSpPr>
          <p:cNvPr id="1204" name="Shape 1204"/>
          <p:cNvSpPr txBox="1"/>
          <p:nvPr/>
        </p:nvSpPr>
        <p:spPr>
          <a:xfrm>
            <a:off x="78346" y="1135229"/>
            <a:ext cx="1717200" cy="400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2"/>
              </a:buClr>
              <a:buSzPct val="25000"/>
              <a:buFont typeface="Calibri"/>
              <a:buNone/>
            </a:pPr>
            <a:r>
              <a:rPr b="1" i="0" lang="en-US" sz="2000" u="none" cap="none" strike="noStrike">
                <a:solidFill>
                  <a:schemeClr val="dk2"/>
                </a:solidFill>
                <a:latin typeface="Calibri"/>
                <a:ea typeface="Calibri"/>
                <a:cs typeface="Calibri"/>
                <a:sym typeface="Calibri"/>
              </a:rPr>
              <a:t>“GREENFIELD”</a:t>
            </a:r>
          </a:p>
        </p:txBody>
      </p:sp>
      <p:sp>
        <p:nvSpPr>
          <p:cNvPr id="1205" name="Shape 1205"/>
          <p:cNvSpPr txBox="1"/>
          <p:nvPr/>
        </p:nvSpPr>
        <p:spPr>
          <a:xfrm>
            <a:off x="10219" y="4329746"/>
            <a:ext cx="1853400" cy="4002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2"/>
              </a:buClr>
              <a:buSzPct val="25000"/>
              <a:buFont typeface="Calibri"/>
              <a:buNone/>
            </a:pPr>
            <a:r>
              <a:rPr b="1" i="0" lang="en-US" sz="2000" u="none" cap="none" strike="noStrike">
                <a:solidFill>
                  <a:schemeClr val="dk2"/>
                </a:solidFill>
                <a:latin typeface="Calibri"/>
                <a:ea typeface="Calibri"/>
                <a:cs typeface="Calibri"/>
                <a:sym typeface="Calibri"/>
              </a:rPr>
              <a:t>“BROWNFIELD”</a:t>
            </a:r>
          </a:p>
        </p:txBody>
      </p:sp>
      <p:sp>
        <p:nvSpPr>
          <p:cNvPr id="1206" name="Shape 1206"/>
          <p:cNvSpPr txBox="1"/>
          <p:nvPr/>
        </p:nvSpPr>
        <p:spPr>
          <a:xfrm>
            <a:off x="1651901" y="2725082"/>
            <a:ext cx="1313100" cy="46170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2"/>
              </a:buClr>
              <a:buSzPct val="25000"/>
              <a:buFont typeface="Calibri"/>
              <a:buNone/>
            </a:pPr>
            <a:r>
              <a:rPr b="0" i="0" lang="en-US" sz="1000" u="none" cap="none" strike="noStrike">
                <a:solidFill>
                  <a:schemeClr val="dk2"/>
                </a:solidFill>
                <a:latin typeface="Calibri"/>
                <a:ea typeface="Calibri"/>
                <a:cs typeface="Calibri"/>
                <a:sym typeface="Calibri"/>
              </a:rPr>
              <a:t>(APPS REWRITE)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Shape 327"/>
          <p:cNvPicPr preferRelativeResize="0"/>
          <p:nvPr/>
        </p:nvPicPr>
        <p:blipFill rotWithShape="1">
          <a:blip r:embed="rId3">
            <a:alphaModFix/>
          </a:blip>
          <a:srcRect b="0" l="0" r="0" t="0"/>
          <a:stretch/>
        </p:blipFill>
        <p:spPr>
          <a:xfrm>
            <a:off x="709930" y="1226624"/>
            <a:ext cx="2944304" cy="2974427"/>
          </a:xfrm>
          <a:prstGeom prst="rect">
            <a:avLst/>
          </a:prstGeom>
          <a:noFill/>
          <a:ln>
            <a:noFill/>
          </a:ln>
        </p:spPr>
      </p:pic>
      <p:sp>
        <p:nvSpPr>
          <p:cNvPr id="328" name="Shape 328"/>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08774"/>
              </a:buClr>
              <a:buSzPct val="25000"/>
              <a:buFont typeface="Arial"/>
              <a:buNone/>
            </a:pPr>
            <a:r>
              <a:rPr b="1" i="0" lang="en-US" sz="2800" u="none" cap="none" strike="noStrike">
                <a:solidFill>
                  <a:srgbClr val="008774"/>
                </a:solidFill>
                <a:latin typeface="Arial"/>
                <a:ea typeface="Arial"/>
                <a:cs typeface="Arial"/>
                <a:sym typeface="Arial"/>
              </a:rPr>
              <a:t>Rise of the Cloud Natives</a:t>
            </a:r>
          </a:p>
        </p:txBody>
      </p:sp>
      <p:sp>
        <p:nvSpPr>
          <p:cNvPr id="329" name="Shape 329"/>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pic>
        <p:nvPicPr>
          <p:cNvPr id="330" name="Shape 330"/>
          <p:cNvPicPr preferRelativeResize="0"/>
          <p:nvPr/>
        </p:nvPicPr>
        <p:blipFill rotWithShape="1">
          <a:blip r:embed="rId4">
            <a:alphaModFix/>
          </a:blip>
          <a:srcRect b="0" l="0" r="0" t="0"/>
          <a:stretch/>
        </p:blipFill>
        <p:spPr>
          <a:xfrm>
            <a:off x="1356136" y="1320003"/>
            <a:ext cx="2061595" cy="2316236"/>
          </a:xfrm>
          <a:prstGeom prst="rect">
            <a:avLst/>
          </a:prstGeom>
          <a:noFill/>
          <a:ln>
            <a:noFill/>
          </a:ln>
        </p:spPr>
      </p:pic>
      <p:grpSp>
        <p:nvGrpSpPr>
          <p:cNvPr id="331" name="Shape 331"/>
          <p:cNvGrpSpPr/>
          <p:nvPr/>
        </p:nvGrpSpPr>
        <p:grpSpPr>
          <a:xfrm>
            <a:off x="474980" y="2120103"/>
            <a:ext cx="3786041" cy="741907"/>
            <a:chOff x="405284" y="2395818"/>
            <a:chExt cx="3786041" cy="741907"/>
          </a:xfrm>
        </p:grpSpPr>
        <p:pic>
          <p:nvPicPr>
            <p:cNvPr id="332" name="Shape 332"/>
            <p:cNvPicPr preferRelativeResize="0"/>
            <p:nvPr/>
          </p:nvPicPr>
          <p:blipFill rotWithShape="1">
            <a:blip r:embed="rId5">
              <a:alphaModFix/>
            </a:blip>
            <a:srcRect b="0" l="0" r="0" t="0"/>
            <a:stretch/>
          </p:blipFill>
          <p:spPr>
            <a:xfrm>
              <a:off x="405284" y="2395818"/>
              <a:ext cx="467711" cy="741907"/>
            </a:xfrm>
            <a:prstGeom prst="rect">
              <a:avLst/>
            </a:prstGeom>
            <a:noFill/>
            <a:ln>
              <a:noFill/>
            </a:ln>
          </p:spPr>
        </p:pic>
        <p:pic>
          <p:nvPicPr>
            <p:cNvPr id="333" name="Shape 333"/>
            <p:cNvPicPr preferRelativeResize="0"/>
            <p:nvPr/>
          </p:nvPicPr>
          <p:blipFill rotWithShape="1">
            <a:blip r:embed="rId6">
              <a:alphaModFix/>
            </a:blip>
            <a:srcRect b="0" l="0" r="0" t="0"/>
            <a:stretch/>
          </p:blipFill>
          <p:spPr>
            <a:xfrm>
              <a:off x="3722600" y="2395818"/>
              <a:ext cx="468725" cy="730677"/>
            </a:xfrm>
            <a:prstGeom prst="rect">
              <a:avLst/>
            </a:prstGeom>
            <a:noFill/>
            <a:ln>
              <a:noFill/>
            </a:ln>
          </p:spPr>
        </p:pic>
      </p:grpSp>
      <p:pic>
        <p:nvPicPr>
          <p:cNvPr id="334" name="Shape 334"/>
          <p:cNvPicPr preferRelativeResize="0"/>
          <p:nvPr/>
        </p:nvPicPr>
        <p:blipFill rotWithShape="1">
          <a:blip r:embed="rId7">
            <a:alphaModFix/>
          </a:blip>
          <a:srcRect b="0" l="0" r="0" t="0"/>
          <a:stretch/>
        </p:blipFill>
        <p:spPr>
          <a:xfrm>
            <a:off x="609881" y="1234979"/>
            <a:ext cx="3398564" cy="2536148"/>
          </a:xfrm>
          <a:prstGeom prst="rect">
            <a:avLst/>
          </a:prstGeom>
          <a:noFill/>
          <a:ln>
            <a:noFill/>
          </a:ln>
        </p:spPr>
      </p:pic>
      <p:sp>
        <p:nvSpPr>
          <p:cNvPr id="335" name="Shape 335"/>
          <p:cNvSpPr txBox="1"/>
          <p:nvPr/>
        </p:nvSpPr>
        <p:spPr>
          <a:xfrm>
            <a:off x="1661873" y="4181030"/>
            <a:ext cx="6016102" cy="43088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2200">
                <a:solidFill>
                  <a:srgbClr val="7F7F7F"/>
                </a:solidFill>
                <a:latin typeface="Arial"/>
                <a:ea typeface="Arial"/>
                <a:cs typeface="Arial"/>
                <a:sym typeface="Arial"/>
              </a:rPr>
              <a:t>An idea in the morning can ship by evening</a:t>
            </a:r>
          </a:p>
        </p:txBody>
      </p:sp>
      <p:grpSp>
        <p:nvGrpSpPr>
          <p:cNvPr id="336" name="Shape 336"/>
          <p:cNvGrpSpPr/>
          <p:nvPr/>
        </p:nvGrpSpPr>
        <p:grpSpPr>
          <a:xfrm>
            <a:off x="4901276" y="1112486"/>
            <a:ext cx="1631384" cy="2796173"/>
            <a:chOff x="4901276" y="1112486"/>
            <a:chExt cx="1631384" cy="2796173"/>
          </a:xfrm>
        </p:grpSpPr>
        <p:grpSp>
          <p:nvGrpSpPr>
            <p:cNvPr id="337" name="Shape 337"/>
            <p:cNvGrpSpPr/>
            <p:nvPr/>
          </p:nvGrpSpPr>
          <p:grpSpPr>
            <a:xfrm>
              <a:off x="4901276" y="1483374"/>
              <a:ext cx="1438690" cy="688283"/>
              <a:chOff x="5018246" y="1766465"/>
              <a:chExt cx="1438690" cy="688283"/>
            </a:xfrm>
          </p:grpSpPr>
          <p:pic>
            <p:nvPicPr>
              <p:cNvPr id="338" name="Shape 338"/>
              <p:cNvPicPr preferRelativeResize="0"/>
              <p:nvPr/>
            </p:nvPicPr>
            <p:blipFill rotWithShape="1">
              <a:blip r:embed="rId8">
                <a:alphaModFix/>
              </a:blip>
              <a:srcRect b="0" l="0" r="0" t="0"/>
              <a:stretch/>
            </p:blipFill>
            <p:spPr>
              <a:xfrm>
                <a:off x="5018246" y="1766465"/>
                <a:ext cx="688283" cy="688283"/>
              </a:xfrm>
              <a:prstGeom prst="rect">
                <a:avLst/>
              </a:prstGeom>
              <a:noFill/>
              <a:ln>
                <a:noFill/>
              </a:ln>
            </p:spPr>
          </p:pic>
          <p:sp>
            <p:nvSpPr>
              <p:cNvPr id="339" name="Shape 339"/>
              <p:cNvSpPr/>
              <p:nvPr/>
            </p:nvSpPr>
            <p:spPr>
              <a:xfrm>
                <a:off x="5705032" y="2030246"/>
                <a:ext cx="242308" cy="158744"/>
              </a:xfrm>
              <a:prstGeom prst="rightArrow">
                <a:avLst>
                  <a:gd fmla="val 50000" name="adj1"/>
                  <a:gd fmla="val 50000" name="adj2"/>
                </a:avLst>
              </a:prstGeom>
              <a:solidFill>
                <a:schemeClr val="dk2"/>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40" name="Shape 340"/>
              <p:cNvPicPr preferRelativeResize="0"/>
              <p:nvPr/>
            </p:nvPicPr>
            <p:blipFill rotWithShape="1">
              <a:blip r:embed="rId9">
                <a:alphaModFix/>
              </a:blip>
              <a:srcRect b="0" l="0" r="0" t="0"/>
              <a:stretch/>
            </p:blipFill>
            <p:spPr>
              <a:xfrm>
                <a:off x="6042721" y="1912507"/>
                <a:ext cx="414215" cy="404379"/>
              </a:xfrm>
              <a:prstGeom prst="rect">
                <a:avLst/>
              </a:prstGeom>
              <a:noFill/>
              <a:ln>
                <a:noFill/>
              </a:ln>
            </p:spPr>
          </p:pic>
        </p:grpSp>
        <p:sp>
          <p:nvSpPr>
            <p:cNvPr id="341" name="Shape 341"/>
            <p:cNvSpPr/>
            <p:nvPr/>
          </p:nvSpPr>
          <p:spPr>
            <a:xfrm>
              <a:off x="5839777" y="1491255"/>
              <a:ext cx="593929" cy="1916111"/>
            </a:xfrm>
            <a:prstGeom prst="roundRect">
              <a:avLst>
                <a:gd fmla="val 7665" name="adj"/>
              </a:avLst>
            </a:prstGeom>
            <a:noFill/>
            <a:ln cap="flat" cmpd="sng" w="19050">
              <a:solidFill>
                <a:schemeClr val="lt2"/>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rgbClr val="C5DED7"/>
                </a:solidFill>
                <a:latin typeface="Arial"/>
                <a:ea typeface="Arial"/>
                <a:cs typeface="Arial"/>
                <a:sym typeface="Arial"/>
              </a:endParaRPr>
            </a:p>
          </p:txBody>
        </p:sp>
        <p:sp>
          <p:nvSpPr>
            <p:cNvPr id="342" name="Shape 342"/>
            <p:cNvSpPr txBox="1"/>
            <p:nvPr/>
          </p:nvSpPr>
          <p:spPr>
            <a:xfrm>
              <a:off x="5407457" y="1112486"/>
              <a:ext cx="1125203"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Microservices</a:t>
              </a:r>
            </a:p>
          </p:txBody>
        </p:sp>
        <p:sp>
          <p:nvSpPr>
            <p:cNvPr id="343" name="Shape 343"/>
            <p:cNvSpPr txBox="1"/>
            <p:nvPr/>
          </p:nvSpPr>
          <p:spPr>
            <a:xfrm>
              <a:off x="5055429" y="3539327"/>
              <a:ext cx="1378277"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800">
                  <a:solidFill>
                    <a:schemeClr val="lt2"/>
                  </a:solidFill>
                  <a:latin typeface="Arial"/>
                  <a:ea typeface="Arial"/>
                  <a:cs typeface="Arial"/>
                  <a:sym typeface="Arial"/>
                </a:rPr>
                <a:t>Release #1</a:t>
              </a:r>
            </a:p>
          </p:txBody>
        </p:sp>
        <p:grpSp>
          <p:nvGrpSpPr>
            <p:cNvPr id="344" name="Shape 344"/>
            <p:cNvGrpSpPr/>
            <p:nvPr/>
          </p:nvGrpSpPr>
          <p:grpSpPr>
            <a:xfrm>
              <a:off x="4901276" y="2068677"/>
              <a:ext cx="1438690" cy="688283"/>
              <a:chOff x="5018246" y="1766465"/>
              <a:chExt cx="1438690" cy="688283"/>
            </a:xfrm>
          </p:grpSpPr>
          <p:pic>
            <p:nvPicPr>
              <p:cNvPr id="345" name="Shape 345"/>
              <p:cNvPicPr preferRelativeResize="0"/>
              <p:nvPr/>
            </p:nvPicPr>
            <p:blipFill rotWithShape="1">
              <a:blip r:embed="rId8">
                <a:alphaModFix/>
              </a:blip>
              <a:srcRect b="0" l="0" r="0" t="0"/>
              <a:stretch/>
            </p:blipFill>
            <p:spPr>
              <a:xfrm>
                <a:off x="5018246" y="1766465"/>
                <a:ext cx="688283" cy="688283"/>
              </a:xfrm>
              <a:prstGeom prst="rect">
                <a:avLst/>
              </a:prstGeom>
              <a:noFill/>
              <a:ln>
                <a:noFill/>
              </a:ln>
            </p:spPr>
          </p:pic>
          <p:sp>
            <p:nvSpPr>
              <p:cNvPr id="346" name="Shape 346"/>
              <p:cNvSpPr/>
              <p:nvPr/>
            </p:nvSpPr>
            <p:spPr>
              <a:xfrm>
                <a:off x="5705032" y="2030246"/>
                <a:ext cx="242308" cy="158744"/>
              </a:xfrm>
              <a:prstGeom prst="rightArrow">
                <a:avLst>
                  <a:gd fmla="val 50000" name="adj1"/>
                  <a:gd fmla="val 50000" name="adj2"/>
                </a:avLst>
              </a:prstGeom>
              <a:solidFill>
                <a:schemeClr val="dk2"/>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47" name="Shape 347"/>
              <p:cNvPicPr preferRelativeResize="0"/>
              <p:nvPr/>
            </p:nvPicPr>
            <p:blipFill rotWithShape="1">
              <a:blip r:embed="rId9">
                <a:alphaModFix/>
              </a:blip>
              <a:srcRect b="0" l="0" r="0" t="0"/>
              <a:stretch/>
            </p:blipFill>
            <p:spPr>
              <a:xfrm>
                <a:off x="6042721" y="1912507"/>
                <a:ext cx="414215" cy="404379"/>
              </a:xfrm>
              <a:prstGeom prst="rect">
                <a:avLst/>
              </a:prstGeom>
              <a:noFill/>
              <a:ln>
                <a:noFill/>
              </a:ln>
            </p:spPr>
          </p:pic>
        </p:grpSp>
        <p:grpSp>
          <p:nvGrpSpPr>
            <p:cNvPr id="348" name="Shape 348"/>
            <p:cNvGrpSpPr/>
            <p:nvPr/>
          </p:nvGrpSpPr>
          <p:grpSpPr>
            <a:xfrm>
              <a:off x="4901276" y="2653981"/>
              <a:ext cx="1438690" cy="688283"/>
              <a:chOff x="5018246" y="1766465"/>
              <a:chExt cx="1438690" cy="688283"/>
            </a:xfrm>
          </p:grpSpPr>
          <p:pic>
            <p:nvPicPr>
              <p:cNvPr id="349" name="Shape 349"/>
              <p:cNvPicPr preferRelativeResize="0"/>
              <p:nvPr/>
            </p:nvPicPr>
            <p:blipFill rotWithShape="1">
              <a:blip r:embed="rId8">
                <a:alphaModFix/>
              </a:blip>
              <a:srcRect b="0" l="0" r="0" t="0"/>
              <a:stretch/>
            </p:blipFill>
            <p:spPr>
              <a:xfrm>
                <a:off x="5018246" y="1766465"/>
                <a:ext cx="688283" cy="688283"/>
              </a:xfrm>
              <a:prstGeom prst="rect">
                <a:avLst/>
              </a:prstGeom>
              <a:noFill/>
              <a:ln>
                <a:noFill/>
              </a:ln>
            </p:spPr>
          </p:pic>
          <p:sp>
            <p:nvSpPr>
              <p:cNvPr id="350" name="Shape 350"/>
              <p:cNvSpPr/>
              <p:nvPr/>
            </p:nvSpPr>
            <p:spPr>
              <a:xfrm>
                <a:off x="5705032" y="2030246"/>
                <a:ext cx="242308" cy="158744"/>
              </a:xfrm>
              <a:prstGeom prst="rightArrow">
                <a:avLst>
                  <a:gd fmla="val 50000" name="adj1"/>
                  <a:gd fmla="val 50000" name="adj2"/>
                </a:avLst>
              </a:prstGeom>
              <a:solidFill>
                <a:schemeClr val="dk2"/>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51" name="Shape 351"/>
              <p:cNvPicPr preferRelativeResize="0"/>
              <p:nvPr/>
            </p:nvPicPr>
            <p:blipFill rotWithShape="1">
              <a:blip r:embed="rId9">
                <a:alphaModFix/>
              </a:blip>
              <a:srcRect b="0" l="0" r="0" t="0"/>
              <a:stretch/>
            </p:blipFill>
            <p:spPr>
              <a:xfrm>
                <a:off x="6042721" y="1912507"/>
                <a:ext cx="414215" cy="404379"/>
              </a:xfrm>
              <a:prstGeom prst="rect">
                <a:avLst/>
              </a:prstGeom>
              <a:noFill/>
              <a:ln>
                <a:noFill/>
              </a:ln>
            </p:spPr>
          </p:pic>
        </p:grpSp>
      </p:grpSp>
      <p:grpSp>
        <p:nvGrpSpPr>
          <p:cNvPr id="352" name="Shape 352"/>
          <p:cNvGrpSpPr/>
          <p:nvPr/>
        </p:nvGrpSpPr>
        <p:grpSpPr>
          <a:xfrm>
            <a:off x="6980313" y="1112486"/>
            <a:ext cx="1631384" cy="2796173"/>
            <a:chOff x="4901276" y="1112486"/>
            <a:chExt cx="1631384" cy="2796173"/>
          </a:xfrm>
        </p:grpSpPr>
        <p:grpSp>
          <p:nvGrpSpPr>
            <p:cNvPr id="353" name="Shape 353"/>
            <p:cNvGrpSpPr/>
            <p:nvPr/>
          </p:nvGrpSpPr>
          <p:grpSpPr>
            <a:xfrm>
              <a:off x="4901276" y="1483374"/>
              <a:ext cx="1438690" cy="688283"/>
              <a:chOff x="5018246" y="1766465"/>
              <a:chExt cx="1438690" cy="688283"/>
            </a:xfrm>
          </p:grpSpPr>
          <p:pic>
            <p:nvPicPr>
              <p:cNvPr id="354" name="Shape 354"/>
              <p:cNvPicPr preferRelativeResize="0"/>
              <p:nvPr/>
            </p:nvPicPr>
            <p:blipFill rotWithShape="1">
              <a:blip r:embed="rId8">
                <a:alphaModFix/>
              </a:blip>
              <a:srcRect b="0" l="0" r="0" t="0"/>
              <a:stretch/>
            </p:blipFill>
            <p:spPr>
              <a:xfrm>
                <a:off x="5018246" y="1766465"/>
                <a:ext cx="688283" cy="688283"/>
              </a:xfrm>
              <a:prstGeom prst="rect">
                <a:avLst/>
              </a:prstGeom>
              <a:noFill/>
              <a:ln>
                <a:noFill/>
              </a:ln>
            </p:spPr>
          </p:pic>
          <p:sp>
            <p:nvSpPr>
              <p:cNvPr id="355" name="Shape 355"/>
              <p:cNvSpPr/>
              <p:nvPr/>
            </p:nvSpPr>
            <p:spPr>
              <a:xfrm>
                <a:off x="5705032" y="2030246"/>
                <a:ext cx="242308" cy="158744"/>
              </a:xfrm>
              <a:prstGeom prst="rightArrow">
                <a:avLst>
                  <a:gd fmla="val 50000" name="adj1"/>
                  <a:gd fmla="val 50000" name="adj2"/>
                </a:avLst>
              </a:prstGeom>
              <a:solidFill>
                <a:schemeClr val="dk2"/>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56" name="Shape 356"/>
              <p:cNvPicPr preferRelativeResize="0"/>
              <p:nvPr/>
            </p:nvPicPr>
            <p:blipFill rotWithShape="1">
              <a:blip r:embed="rId9">
                <a:alphaModFix/>
              </a:blip>
              <a:srcRect b="0" l="0" r="0" t="0"/>
              <a:stretch/>
            </p:blipFill>
            <p:spPr>
              <a:xfrm>
                <a:off x="6042721" y="1912507"/>
                <a:ext cx="414215" cy="404379"/>
              </a:xfrm>
              <a:prstGeom prst="rect">
                <a:avLst/>
              </a:prstGeom>
              <a:noFill/>
              <a:ln>
                <a:noFill/>
              </a:ln>
            </p:spPr>
          </p:pic>
        </p:grpSp>
        <p:sp>
          <p:nvSpPr>
            <p:cNvPr id="357" name="Shape 357"/>
            <p:cNvSpPr/>
            <p:nvPr/>
          </p:nvSpPr>
          <p:spPr>
            <a:xfrm>
              <a:off x="5839777" y="1491255"/>
              <a:ext cx="593929" cy="1916111"/>
            </a:xfrm>
            <a:prstGeom prst="roundRect">
              <a:avLst>
                <a:gd fmla="val 7665" name="adj"/>
              </a:avLst>
            </a:prstGeom>
            <a:noFill/>
            <a:ln cap="flat" cmpd="sng" w="19050">
              <a:solidFill>
                <a:schemeClr val="lt2"/>
              </a:solidFill>
              <a:prstDash val="dash"/>
              <a:round/>
              <a:headEnd len="med" w="med" type="none"/>
              <a:tailEnd len="med" w="med" type="none"/>
            </a:ln>
          </p:spPr>
          <p:txBody>
            <a:bodyPr anchorCtr="0" anchor="ctr" bIns="45700" lIns="91425" rIns="91425" wrap="square" tIns="45700">
              <a:noAutofit/>
            </a:bodyPr>
            <a:lstStyle/>
            <a:p>
              <a:pPr indent="0" lvl="0" marL="0" marR="0" rtl="0" algn="ctr">
                <a:spcBef>
                  <a:spcPts val="0"/>
                </a:spcBef>
                <a:buClr>
                  <a:schemeClr val="dk1"/>
                </a:buClr>
                <a:buFont typeface="Arial"/>
                <a:buNone/>
              </a:pPr>
              <a:r>
                <a:t/>
              </a:r>
              <a:endParaRPr b="0" i="0" sz="1800" u="none" cap="none" strike="noStrike">
                <a:solidFill>
                  <a:srgbClr val="C5DED7"/>
                </a:solidFill>
                <a:latin typeface="Arial"/>
                <a:ea typeface="Arial"/>
                <a:cs typeface="Arial"/>
                <a:sym typeface="Arial"/>
              </a:endParaRPr>
            </a:p>
          </p:txBody>
        </p:sp>
        <p:sp>
          <p:nvSpPr>
            <p:cNvPr id="358" name="Shape 358"/>
            <p:cNvSpPr txBox="1"/>
            <p:nvPr/>
          </p:nvSpPr>
          <p:spPr>
            <a:xfrm>
              <a:off x="5407457" y="1112486"/>
              <a:ext cx="1125203"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Microservices</a:t>
              </a:r>
            </a:p>
          </p:txBody>
        </p:sp>
        <p:sp>
          <p:nvSpPr>
            <p:cNvPr id="359" name="Shape 359"/>
            <p:cNvSpPr txBox="1"/>
            <p:nvPr/>
          </p:nvSpPr>
          <p:spPr>
            <a:xfrm>
              <a:off x="5068334" y="3539327"/>
              <a:ext cx="1352466"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1800">
                  <a:solidFill>
                    <a:schemeClr val="lt2"/>
                  </a:solidFill>
                  <a:latin typeface="Arial"/>
                  <a:ea typeface="Arial"/>
                  <a:cs typeface="Arial"/>
                  <a:sym typeface="Arial"/>
                </a:rPr>
                <a:t>Release #2</a:t>
              </a:r>
            </a:p>
          </p:txBody>
        </p:sp>
        <p:grpSp>
          <p:nvGrpSpPr>
            <p:cNvPr id="360" name="Shape 360"/>
            <p:cNvGrpSpPr/>
            <p:nvPr/>
          </p:nvGrpSpPr>
          <p:grpSpPr>
            <a:xfrm>
              <a:off x="4901276" y="2068677"/>
              <a:ext cx="1438689" cy="688283"/>
              <a:chOff x="5018246" y="1766465"/>
              <a:chExt cx="1438689" cy="688283"/>
            </a:xfrm>
          </p:grpSpPr>
          <p:pic>
            <p:nvPicPr>
              <p:cNvPr id="361" name="Shape 361"/>
              <p:cNvPicPr preferRelativeResize="0"/>
              <p:nvPr/>
            </p:nvPicPr>
            <p:blipFill rotWithShape="1">
              <a:blip r:embed="rId8">
                <a:alphaModFix/>
              </a:blip>
              <a:srcRect b="0" l="0" r="0" t="0"/>
              <a:stretch/>
            </p:blipFill>
            <p:spPr>
              <a:xfrm>
                <a:off x="5018246" y="1766465"/>
                <a:ext cx="688283" cy="688283"/>
              </a:xfrm>
              <a:prstGeom prst="rect">
                <a:avLst/>
              </a:prstGeom>
              <a:noFill/>
              <a:ln>
                <a:noFill/>
              </a:ln>
            </p:spPr>
          </p:pic>
          <p:sp>
            <p:nvSpPr>
              <p:cNvPr id="362" name="Shape 362"/>
              <p:cNvSpPr/>
              <p:nvPr/>
            </p:nvSpPr>
            <p:spPr>
              <a:xfrm>
                <a:off x="5705032" y="2030246"/>
                <a:ext cx="242308" cy="158744"/>
              </a:xfrm>
              <a:prstGeom prst="rightArrow">
                <a:avLst>
                  <a:gd fmla="val 50000" name="adj1"/>
                  <a:gd fmla="val 50000" name="adj2"/>
                </a:avLst>
              </a:prstGeom>
              <a:solidFill>
                <a:schemeClr val="dk2"/>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3" name="Shape 363"/>
              <p:cNvPicPr preferRelativeResize="0"/>
              <p:nvPr/>
            </p:nvPicPr>
            <p:blipFill rotWithShape="1">
              <a:blip r:embed="rId10">
                <a:alphaModFix/>
              </a:blip>
              <a:srcRect b="0" l="0" r="0" t="0"/>
              <a:stretch/>
            </p:blipFill>
            <p:spPr>
              <a:xfrm>
                <a:off x="6042721" y="1912507"/>
                <a:ext cx="414214" cy="404379"/>
              </a:xfrm>
              <a:prstGeom prst="rect">
                <a:avLst/>
              </a:prstGeom>
              <a:noFill/>
              <a:ln>
                <a:noFill/>
              </a:ln>
            </p:spPr>
          </p:pic>
        </p:grpSp>
        <p:grpSp>
          <p:nvGrpSpPr>
            <p:cNvPr id="364" name="Shape 364"/>
            <p:cNvGrpSpPr/>
            <p:nvPr/>
          </p:nvGrpSpPr>
          <p:grpSpPr>
            <a:xfrm>
              <a:off x="4901276" y="2653981"/>
              <a:ext cx="1438690" cy="688283"/>
              <a:chOff x="5018246" y="1766465"/>
              <a:chExt cx="1438690" cy="688283"/>
            </a:xfrm>
          </p:grpSpPr>
          <p:pic>
            <p:nvPicPr>
              <p:cNvPr id="365" name="Shape 365"/>
              <p:cNvPicPr preferRelativeResize="0"/>
              <p:nvPr/>
            </p:nvPicPr>
            <p:blipFill rotWithShape="1">
              <a:blip r:embed="rId8">
                <a:alphaModFix/>
              </a:blip>
              <a:srcRect b="0" l="0" r="0" t="0"/>
              <a:stretch/>
            </p:blipFill>
            <p:spPr>
              <a:xfrm>
                <a:off x="5018246" y="1766465"/>
                <a:ext cx="688283" cy="688283"/>
              </a:xfrm>
              <a:prstGeom prst="rect">
                <a:avLst/>
              </a:prstGeom>
              <a:noFill/>
              <a:ln>
                <a:noFill/>
              </a:ln>
            </p:spPr>
          </p:pic>
          <p:sp>
            <p:nvSpPr>
              <p:cNvPr id="366" name="Shape 366"/>
              <p:cNvSpPr/>
              <p:nvPr/>
            </p:nvSpPr>
            <p:spPr>
              <a:xfrm>
                <a:off x="5705032" y="2030246"/>
                <a:ext cx="242308" cy="158744"/>
              </a:xfrm>
              <a:prstGeom prst="rightArrow">
                <a:avLst>
                  <a:gd fmla="val 50000" name="adj1"/>
                  <a:gd fmla="val 50000" name="adj2"/>
                </a:avLst>
              </a:prstGeom>
              <a:solidFill>
                <a:schemeClr val="dk2"/>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67" name="Shape 367"/>
              <p:cNvPicPr preferRelativeResize="0"/>
              <p:nvPr/>
            </p:nvPicPr>
            <p:blipFill rotWithShape="1">
              <a:blip r:embed="rId9">
                <a:alphaModFix/>
              </a:blip>
              <a:srcRect b="0" l="0" r="0" t="0"/>
              <a:stretch/>
            </p:blipFill>
            <p:spPr>
              <a:xfrm>
                <a:off x="6042721" y="1912507"/>
                <a:ext cx="414215" cy="404379"/>
              </a:xfrm>
              <a:prstGeom prst="rect">
                <a:avLst/>
              </a:prstGeom>
              <a:noFill/>
              <a:ln>
                <a:noFill/>
              </a:ln>
            </p:spPr>
          </p:pic>
        </p:grpSp>
      </p:grpSp>
      <p:sp>
        <p:nvSpPr>
          <p:cNvPr id="368" name="Shape 368"/>
          <p:cNvSpPr/>
          <p:nvPr/>
        </p:nvSpPr>
        <p:spPr>
          <a:xfrm>
            <a:off x="9144000" y="1930038"/>
            <a:ext cx="3111228" cy="1231106"/>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Exploratory Questions:</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Can they self assess their Devops maturity? </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 Filter for “waterscrumfall” ]]</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Anyone read Phoenix project?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par>
                          <p:cTn fill="hold">
                            <p:stCondLst>
                              <p:cond delay="1500"/>
                            </p:stCondLst>
                            <p:childTnLst>
                              <p:par>
                                <p:cTn fill="hold" nodeType="afterEffect" presetClass="entr" presetID="10" presetSubtype="0">
                                  <p:stCondLst>
                                    <p:cond delay="100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childTnLst>
                          </p:cTn>
                        </p:par>
                        <p:par>
                          <p:cTn fill="hold">
                            <p:stCondLst>
                              <p:cond delay="3000"/>
                            </p:stCondLst>
                            <p:childTnLst>
                              <p:par>
                                <p:cTn fill="hold" nodeType="afterEffect" presetClass="entr" presetID="10" presetSubtype="0">
                                  <p:stCondLst>
                                    <p:cond delay="1000"/>
                                  </p:stCondLst>
                                  <p:childTnLst>
                                    <p:set>
                                      <p:cBhvr>
                                        <p:cTn dur="1" fill="hold">
                                          <p:stCondLst>
                                            <p:cond delay="0"/>
                                          </p:stCondLst>
                                        </p:cTn>
                                        <p:tgtEl>
                                          <p:spTgt spid="352"/>
                                        </p:tgtEl>
                                        <p:attrNameLst>
                                          <p:attrName>style.visibility</p:attrName>
                                        </p:attrNameLst>
                                      </p:cBhvr>
                                      <p:to>
                                        <p:strVal val="visible"/>
                                      </p:to>
                                    </p:set>
                                    <p:animEffect filter="fade" transition="in">
                                      <p:cBhvr>
                                        <p:cTn dur="500"/>
                                        <p:tgtEl>
                                          <p:spTgt spid="352"/>
                                        </p:tgtEl>
                                      </p:cBhvr>
                                    </p:animEffect>
                                  </p:childTnLst>
                                </p:cTn>
                              </p:par>
                            </p:childTnLst>
                          </p:cTn>
                        </p:par>
                        <p:par>
                          <p:cTn fill="hold">
                            <p:stCondLst>
                              <p:cond delay="3500"/>
                            </p:stCondLst>
                            <p:childTnLst>
                              <p:par>
                                <p:cTn fill="hold" nodeType="afterEffect" presetClass="entr" presetID="10" presetSubtype="0">
                                  <p:stCondLst>
                                    <p:cond delay="100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Shape 1211"/>
          <p:cNvSpPr/>
          <p:nvPr/>
        </p:nvSpPr>
        <p:spPr>
          <a:xfrm>
            <a:off x="6658975" y="877150"/>
            <a:ext cx="2319300" cy="260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000000"/>
              </a:buClr>
              <a:buFont typeface="Arial"/>
              <a:buNone/>
            </a:pPr>
            <a:r>
              <a:rPr lang="en-US"/>
              <a:t>FY2019+</a:t>
            </a:r>
          </a:p>
        </p:txBody>
      </p:sp>
      <p:sp>
        <p:nvSpPr>
          <p:cNvPr id="1212" name="Shape 1212"/>
          <p:cNvSpPr txBox="1"/>
          <p:nvPr>
            <p:ph type="title"/>
          </p:nvPr>
        </p:nvSpPr>
        <p:spPr>
          <a:xfrm>
            <a:off x="365760" y="93350"/>
            <a:ext cx="8412600" cy="542100"/>
          </a:xfrm>
          <a:prstGeom prst="rect">
            <a:avLst/>
          </a:prstGeom>
          <a:noFill/>
          <a:ln>
            <a:noFill/>
          </a:ln>
        </p:spPr>
        <p:txBody>
          <a:bodyPr anchorCtr="0" anchor="ctr" bIns="91425" lIns="91425" rIns="91425" wrap="square" tIns="91425">
            <a:noAutofit/>
          </a:bodyPr>
          <a:lstStyle/>
          <a:p>
            <a:pPr lvl="0" rtl="0">
              <a:spcBef>
                <a:spcPts val="0"/>
              </a:spcBef>
              <a:buClr>
                <a:schemeClr val="accent1"/>
              </a:buClr>
              <a:buSzPct val="25000"/>
              <a:buFont typeface="Arial"/>
              <a:buNone/>
            </a:pPr>
            <a:r>
              <a:rPr lang="en-US"/>
              <a:t>National OpCo Rollout Approach</a:t>
            </a:r>
          </a:p>
        </p:txBody>
      </p:sp>
      <p:cxnSp>
        <p:nvCxnSpPr>
          <p:cNvPr id="1213" name="Shape 1213"/>
          <p:cNvCxnSpPr/>
          <p:nvPr/>
        </p:nvCxnSpPr>
        <p:spPr>
          <a:xfrm>
            <a:off x="932464" y="1235802"/>
            <a:ext cx="0" cy="3846900"/>
          </a:xfrm>
          <a:prstGeom prst="straightConnector1">
            <a:avLst/>
          </a:prstGeom>
          <a:noFill/>
          <a:ln cap="flat" cmpd="sng" w="9525">
            <a:solidFill>
              <a:srgbClr val="D8D8D8"/>
            </a:solidFill>
            <a:prstDash val="dash"/>
            <a:round/>
            <a:headEnd len="med" w="med" type="none"/>
            <a:tailEnd len="med" w="med" type="none"/>
          </a:ln>
        </p:spPr>
      </p:cxnSp>
      <p:cxnSp>
        <p:nvCxnSpPr>
          <p:cNvPr id="1214" name="Shape 1214"/>
          <p:cNvCxnSpPr/>
          <p:nvPr/>
        </p:nvCxnSpPr>
        <p:spPr>
          <a:xfrm>
            <a:off x="1932120" y="1235802"/>
            <a:ext cx="0" cy="3846900"/>
          </a:xfrm>
          <a:prstGeom prst="straightConnector1">
            <a:avLst/>
          </a:prstGeom>
          <a:noFill/>
          <a:ln cap="flat" cmpd="sng" w="9525">
            <a:solidFill>
              <a:srgbClr val="D8D8D8"/>
            </a:solidFill>
            <a:prstDash val="dash"/>
            <a:round/>
            <a:headEnd len="med" w="med" type="none"/>
            <a:tailEnd len="med" w="med" type="none"/>
          </a:ln>
        </p:spPr>
      </p:cxnSp>
      <p:cxnSp>
        <p:nvCxnSpPr>
          <p:cNvPr id="1215" name="Shape 1215"/>
          <p:cNvCxnSpPr/>
          <p:nvPr/>
        </p:nvCxnSpPr>
        <p:spPr>
          <a:xfrm>
            <a:off x="2919848" y="1235802"/>
            <a:ext cx="0" cy="3846900"/>
          </a:xfrm>
          <a:prstGeom prst="straightConnector1">
            <a:avLst/>
          </a:prstGeom>
          <a:noFill/>
          <a:ln cap="flat" cmpd="sng" w="9525">
            <a:solidFill>
              <a:srgbClr val="D8D8D8"/>
            </a:solidFill>
            <a:prstDash val="dash"/>
            <a:round/>
            <a:headEnd len="med" w="med" type="none"/>
            <a:tailEnd len="med" w="med" type="none"/>
          </a:ln>
        </p:spPr>
      </p:cxnSp>
      <p:cxnSp>
        <p:nvCxnSpPr>
          <p:cNvPr id="1216" name="Shape 1216"/>
          <p:cNvCxnSpPr/>
          <p:nvPr/>
        </p:nvCxnSpPr>
        <p:spPr>
          <a:xfrm>
            <a:off x="3905131" y="1235802"/>
            <a:ext cx="0" cy="3846900"/>
          </a:xfrm>
          <a:prstGeom prst="straightConnector1">
            <a:avLst/>
          </a:prstGeom>
          <a:noFill/>
          <a:ln cap="flat" cmpd="sng" w="9525">
            <a:solidFill>
              <a:srgbClr val="D8D8D8"/>
            </a:solidFill>
            <a:prstDash val="dash"/>
            <a:round/>
            <a:headEnd len="med" w="med" type="none"/>
            <a:tailEnd len="med" w="med" type="none"/>
          </a:ln>
        </p:spPr>
      </p:cxnSp>
      <p:cxnSp>
        <p:nvCxnSpPr>
          <p:cNvPr id="1217" name="Shape 1217"/>
          <p:cNvCxnSpPr/>
          <p:nvPr/>
        </p:nvCxnSpPr>
        <p:spPr>
          <a:xfrm>
            <a:off x="4892936" y="1235802"/>
            <a:ext cx="0" cy="3846900"/>
          </a:xfrm>
          <a:prstGeom prst="straightConnector1">
            <a:avLst/>
          </a:prstGeom>
          <a:noFill/>
          <a:ln cap="flat" cmpd="sng" w="9525">
            <a:solidFill>
              <a:srgbClr val="D8D8D8"/>
            </a:solidFill>
            <a:prstDash val="dash"/>
            <a:round/>
            <a:headEnd len="med" w="med" type="none"/>
            <a:tailEnd len="med" w="med" type="none"/>
          </a:ln>
        </p:spPr>
      </p:cxnSp>
      <p:cxnSp>
        <p:nvCxnSpPr>
          <p:cNvPr id="1218" name="Shape 1218"/>
          <p:cNvCxnSpPr/>
          <p:nvPr/>
        </p:nvCxnSpPr>
        <p:spPr>
          <a:xfrm>
            <a:off x="5894448" y="1235802"/>
            <a:ext cx="0" cy="3846900"/>
          </a:xfrm>
          <a:prstGeom prst="straightConnector1">
            <a:avLst/>
          </a:prstGeom>
          <a:noFill/>
          <a:ln cap="flat" cmpd="sng" w="9525">
            <a:solidFill>
              <a:srgbClr val="D8D8D8"/>
            </a:solidFill>
            <a:prstDash val="dash"/>
            <a:round/>
            <a:headEnd len="med" w="med" type="none"/>
            <a:tailEnd len="med" w="med" type="none"/>
          </a:ln>
        </p:spPr>
      </p:cxnSp>
      <p:cxnSp>
        <p:nvCxnSpPr>
          <p:cNvPr id="1219" name="Shape 1219"/>
          <p:cNvCxnSpPr/>
          <p:nvPr/>
        </p:nvCxnSpPr>
        <p:spPr>
          <a:xfrm>
            <a:off x="6885074" y="1235802"/>
            <a:ext cx="0" cy="3846900"/>
          </a:xfrm>
          <a:prstGeom prst="straightConnector1">
            <a:avLst/>
          </a:prstGeom>
          <a:noFill/>
          <a:ln cap="flat" cmpd="sng" w="9525">
            <a:solidFill>
              <a:srgbClr val="D8D8D8"/>
            </a:solidFill>
            <a:prstDash val="dash"/>
            <a:round/>
            <a:headEnd len="med" w="med" type="none"/>
            <a:tailEnd len="med" w="med" type="none"/>
          </a:ln>
        </p:spPr>
      </p:cxnSp>
      <p:cxnSp>
        <p:nvCxnSpPr>
          <p:cNvPr id="1220" name="Shape 1220"/>
          <p:cNvCxnSpPr/>
          <p:nvPr/>
        </p:nvCxnSpPr>
        <p:spPr>
          <a:xfrm>
            <a:off x="7876563" y="1235802"/>
            <a:ext cx="0" cy="3846900"/>
          </a:xfrm>
          <a:prstGeom prst="straightConnector1">
            <a:avLst/>
          </a:prstGeom>
          <a:noFill/>
          <a:ln cap="flat" cmpd="sng" w="9525">
            <a:solidFill>
              <a:srgbClr val="D8D8D8"/>
            </a:solidFill>
            <a:prstDash val="dash"/>
            <a:round/>
            <a:headEnd len="med" w="med" type="none"/>
            <a:tailEnd len="med" w="med" type="none"/>
          </a:ln>
        </p:spPr>
      </p:cxnSp>
      <p:sp>
        <p:nvSpPr>
          <p:cNvPr id="1221" name="Shape 1221"/>
          <p:cNvSpPr/>
          <p:nvPr/>
        </p:nvSpPr>
        <p:spPr>
          <a:xfrm>
            <a:off x="8199024" y="89875"/>
            <a:ext cx="779100" cy="235500"/>
          </a:xfrm>
          <a:prstGeom prst="chevron">
            <a:avLst>
              <a:gd fmla="val 12673" name="adj"/>
            </a:avLst>
          </a:prstGeom>
          <a:solidFill>
            <a:schemeClr val="accent1"/>
          </a:solidFill>
          <a:ln cap="flat" cmpd="sng" w="9525">
            <a:solidFill>
              <a:srgbClr val="01786E"/>
            </a:solidFill>
            <a:prstDash val="solid"/>
            <a:round/>
            <a:headEnd len="med" w="med" type="none"/>
            <a:tailEnd len="med" w="med" type="none"/>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Font typeface="Calibri"/>
              <a:buNone/>
            </a:pPr>
            <a:r>
              <a:t/>
            </a:r>
            <a:endParaRPr b="1" sz="1200">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ct val="25000"/>
              <a:buFont typeface="Calibri"/>
              <a:buNone/>
            </a:pPr>
            <a:r>
              <a:rPr b="1" lang="en-US" sz="1200">
                <a:solidFill>
                  <a:srgbClr val="FFFFFF"/>
                </a:solidFill>
                <a:latin typeface="Calibri"/>
                <a:ea typeface="Calibri"/>
                <a:cs typeface="Calibri"/>
                <a:sym typeface="Calibri"/>
              </a:rPr>
              <a:t>Pivotal</a:t>
            </a:r>
          </a:p>
          <a:p>
            <a:pPr indent="0" lvl="0" marL="0" marR="0" rtl="0" algn="l">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 </a:t>
            </a:r>
          </a:p>
        </p:txBody>
      </p:sp>
      <p:sp>
        <p:nvSpPr>
          <p:cNvPr id="1222" name="Shape 1222"/>
          <p:cNvSpPr/>
          <p:nvPr/>
        </p:nvSpPr>
        <p:spPr>
          <a:xfrm>
            <a:off x="8199024" y="353675"/>
            <a:ext cx="779100" cy="235500"/>
          </a:xfrm>
          <a:prstGeom prst="chevron">
            <a:avLst>
              <a:gd fmla="val 12673" name="adj"/>
            </a:avLst>
          </a:prstGeom>
          <a:solidFill>
            <a:srgbClr val="FF6600"/>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Font typeface="Calibri"/>
              <a:buNone/>
            </a:pPr>
            <a:r>
              <a:t/>
            </a:r>
            <a:endParaRPr b="1" sz="1200">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ct val="25000"/>
              <a:buFont typeface="Calibri"/>
              <a:buNone/>
            </a:pPr>
            <a:r>
              <a:rPr b="1" lang="en-US" sz="1200">
                <a:solidFill>
                  <a:srgbClr val="FFFFFF"/>
                </a:solidFill>
                <a:latin typeface="Calibri"/>
                <a:ea typeface="Calibri"/>
                <a:cs typeface="Calibri"/>
                <a:sym typeface="Calibri"/>
              </a:rPr>
              <a:t>Partners</a:t>
            </a:r>
          </a:p>
          <a:p>
            <a:pPr indent="0" lvl="0" marL="0" marR="0" rtl="0" algn="l">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 </a:t>
            </a:r>
          </a:p>
        </p:txBody>
      </p:sp>
      <p:sp>
        <p:nvSpPr>
          <p:cNvPr id="1223" name="Shape 1223"/>
          <p:cNvSpPr/>
          <p:nvPr/>
        </p:nvSpPr>
        <p:spPr>
          <a:xfrm>
            <a:off x="7875700" y="2744849"/>
            <a:ext cx="951000" cy="398100"/>
          </a:xfrm>
          <a:prstGeom prst="chevron">
            <a:avLst>
              <a:gd fmla="val 12673" name="adj"/>
            </a:avLst>
          </a:prstGeom>
          <a:solidFill>
            <a:srgbClr val="FF6600"/>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1000">
                <a:solidFill>
                  <a:srgbClr val="FFFFFF"/>
                </a:solidFill>
                <a:latin typeface="Calibri"/>
                <a:ea typeface="Calibri"/>
                <a:cs typeface="Calibri"/>
                <a:sym typeface="Calibri"/>
              </a:rPr>
              <a:t>SCALE</a:t>
            </a:r>
          </a:p>
        </p:txBody>
      </p:sp>
      <p:sp>
        <p:nvSpPr>
          <p:cNvPr id="1224" name="Shape 1224"/>
          <p:cNvSpPr txBox="1"/>
          <p:nvPr/>
        </p:nvSpPr>
        <p:spPr>
          <a:xfrm>
            <a:off x="8919305" y="3213822"/>
            <a:ext cx="253200" cy="166500"/>
          </a:xfrm>
          <a:prstGeom prst="rect">
            <a:avLst/>
          </a:prstGeom>
          <a:noFill/>
          <a:ln>
            <a:noFill/>
          </a:ln>
        </p:spPr>
        <p:txBody>
          <a:bodyPr anchorCtr="0" anchor="t" bIns="91425" lIns="91425" rIns="91425" wrap="square" tIns="91425">
            <a:noAutofit/>
          </a:bodyPr>
          <a:lstStyle/>
          <a:p>
            <a:pPr lvl="0" rtl="0">
              <a:spcBef>
                <a:spcPts val="0"/>
              </a:spcBef>
              <a:buNone/>
            </a:pPr>
            <a:r>
              <a:t/>
            </a:r>
            <a:endParaRPr b="1"/>
          </a:p>
        </p:txBody>
      </p:sp>
      <p:sp>
        <p:nvSpPr>
          <p:cNvPr id="1225" name="Shape 1225"/>
          <p:cNvSpPr/>
          <p:nvPr/>
        </p:nvSpPr>
        <p:spPr>
          <a:xfrm>
            <a:off x="7455550" y="2957100"/>
            <a:ext cx="253200" cy="1665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26" name="Shape 1226"/>
          <p:cNvSpPr/>
          <p:nvPr/>
        </p:nvSpPr>
        <p:spPr>
          <a:xfrm rot="10800000">
            <a:off x="7436475" y="2756750"/>
            <a:ext cx="253200" cy="1665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27" name="Shape 1227"/>
          <p:cNvSpPr/>
          <p:nvPr/>
        </p:nvSpPr>
        <p:spPr>
          <a:xfrm>
            <a:off x="263125" y="877150"/>
            <a:ext cx="6395700" cy="260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Clr>
                <a:srgbClr val="000000"/>
              </a:buClr>
              <a:buFont typeface="Arial"/>
              <a:buNone/>
            </a:pPr>
            <a:r>
              <a:rPr lang="en-US"/>
              <a:t>FY2018</a:t>
            </a:r>
          </a:p>
        </p:txBody>
      </p:sp>
      <p:sp>
        <p:nvSpPr>
          <p:cNvPr id="1228" name="Shape 1228"/>
          <p:cNvSpPr txBox="1"/>
          <p:nvPr/>
        </p:nvSpPr>
        <p:spPr>
          <a:xfrm>
            <a:off x="385163" y="467806"/>
            <a:ext cx="5685600" cy="307800"/>
          </a:xfrm>
          <a:prstGeom prst="rect">
            <a:avLst/>
          </a:prstGeom>
          <a:noFill/>
          <a:ln>
            <a:noFill/>
          </a:ln>
        </p:spPr>
        <p:txBody>
          <a:bodyPr anchorCtr="0" anchor="t" bIns="91425" lIns="91425" rIns="91425" wrap="square" tIns="91425">
            <a:noAutofit/>
          </a:bodyPr>
          <a:lstStyle/>
          <a:p>
            <a:pPr lvl="0" rtl="0">
              <a:spcBef>
                <a:spcPts val="0"/>
              </a:spcBef>
              <a:buNone/>
            </a:pPr>
            <a:r>
              <a:rPr i="1" lang="en-US"/>
              <a:t>Getting started...</a:t>
            </a:r>
          </a:p>
        </p:txBody>
      </p:sp>
      <p:pic>
        <p:nvPicPr>
          <p:cNvPr id="1229" name="Shape 1229"/>
          <p:cNvPicPr preferRelativeResize="0"/>
          <p:nvPr/>
        </p:nvPicPr>
        <p:blipFill>
          <a:blip r:embed="rId3">
            <a:alphaModFix/>
          </a:blip>
          <a:stretch>
            <a:fillRect/>
          </a:stretch>
        </p:blipFill>
        <p:spPr>
          <a:xfrm>
            <a:off x="907103" y="2799326"/>
            <a:ext cx="508800" cy="306539"/>
          </a:xfrm>
          <a:prstGeom prst="rect">
            <a:avLst/>
          </a:prstGeom>
          <a:noFill/>
          <a:ln>
            <a:noFill/>
          </a:ln>
        </p:spPr>
      </p:pic>
      <p:sp>
        <p:nvSpPr>
          <p:cNvPr id="1230" name="Shape 1230"/>
          <p:cNvSpPr/>
          <p:nvPr/>
        </p:nvSpPr>
        <p:spPr>
          <a:xfrm>
            <a:off x="7074550" y="3476005"/>
            <a:ext cx="1064700" cy="189900"/>
          </a:xfrm>
          <a:prstGeom prst="chevron">
            <a:avLst>
              <a:gd fmla="val 12673" name="adj"/>
            </a:avLst>
          </a:prstGeom>
          <a:solidFill>
            <a:srgbClr val="199F80">
              <a:alpha val="69410"/>
            </a:srgbClr>
          </a:solidFill>
          <a:ln cap="flat" cmpd="sng" w="9525">
            <a:solidFill>
              <a:srgbClr val="01786E"/>
            </a:solidFill>
            <a:prstDash val="dash"/>
            <a:round/>
            <a:headEnd len="med" w="med" type="none"/>
            <a:tailEnd len="med" w="med" type="none"/>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1000">
                <a:solidFill>
                  <a:srgbClr val="FFFFFF"/>
                </a:solidFill>
                <a:latin typeface="Calibri"/>
                <a:ea typeface="Calibri"/>
                <a:cs typeface="Calibri"/>
                <a:sym typeface="Calibri"/>
              </a:rPr>
              <a:t> </a:t>
            </a:r>
          </a:p>
        </p:txBody>
      </p:sp>
      <p:sp>
        <p:nvSpPr>
          <p:cNvPr id="1231" name="Shape 1231"/>
          <p:cNvSpPr/>
          <p:nvPr/>
        </p:nvSpPr>
        <p:spPr>
          <a:xfrm>
            <a:off x="324658" y="2219172"/>
            <a:ext cx="253200" cy="260100"/>
          </a:xfrm>
          <a:prstGeom prst="ellipse">
            <a:avLst/>
          </a:prstGeom>
          <a:solidFill>
            <a:srgbClr val="3D85C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a:p>
        </p:txBody>
      </p:sp>
      <p:sp>
        <p:nvSpPr>
          <p:cNvPr id="1232" name="Shape 1232"/>
          <p:cNvSpPr txBox="1"/>
          <p:nvPr/>
        </p:nvSpPr>
        <p:spPr>
          <a:xfrm>
            <a:off x="310371" y="2162010"/>
            <a:ext cx="253200" cy="260100"/>
          </a:xfrm>
          <a:prstGeom prst="rect">
            <a:avLst/>
          </a:prstGeom>
          <a:noFill/>
          <a:ln>
            <a:noFill/>
          </a:ln>
        </p:spPr>
        <p:txBody>
          <a:bodyPr anchorCtr="0" anchor="t" bIns="91425" lIns="91425" rIns="91425" wrap="square" tIns="91425">
            <a:noAutofit/>
          </a:bodyPr>
          <a:lstStyle/>
          <a:p>
            <a:pPr lvl="0" rtl="0" algn="ctr">
              <a:spcBef>
                <a:spcPts val="0"/>
              </a:spcBef>
              <a:buNone/>
            </a:pPr>
            <a:r>
              <a:rPr lang="en-US">
                <a:solidFill>
                  <a:srgbClr val="FFFFFF"/>
                </a:solidFill>
              </a:rPr>
              <a:t>2</a:t>
            </a:r>
          </a:p>
        </p:txBody>
      </p:sp>
      <p:sp>
        <p:nvSpPr>
          <p:cNvPr id="1233" name="Shape 1233"/>
          <p:cNvSpPr txBox="1"/>
          <p:nvPr/>
        </p:nvSpPr>
        <p:spPr>
          <a:xfrm>
            <a:off x="514752" y="2183500"/>
            <a:ext cx="1343400" cy="3981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000000"/>
              </a:buClr>
              <a:buSzPct val="25000"/>
              <a:buFont typeface="Arial"/>
              <a:buNone/>
            </a:pPr>
            <a:r>
              <a:rPr b="1" lang="en-US" sz="1000">
                <a:latin typeface="Calibri"/>
                <a:ea typeface="Calibri"/>
                <a:cs typeface="Calibri"/>
                <a:sym typeface="Calibri"/>
              </a:rPr>
              <a:t>Initial Participation in Cloud Dojo to Accelerate</a:t>
            </a:r>
          </a:p>
        </p:txBody>
      </p:sp>
      <p:cxnSp>
        <p:nvCxnSpPr>
          <p:cNvPr id="1234" name="Shape 1234"/>
          <p:cNvCxnSpPr>
            <a:stCxn id="1229" idx="2"/>
          </p:cNvCxnSpPr>
          <p:nvPr/>
        </p:nvCxnSpPr>
        <p:spPr>
          <a:xfrm flipH="1" rot="-5400000">
            <a:off x="695753" y="3571615"/>
            <a:ext cx="1273500" cy="342000"/>
          </a:xfrm>
          <a:prstGeom prst="curvedConnector3">
            <a:avLst>
              <a:gd fmla="val 50000" name="adj1"/>
            </a:avLst>
          </a:prstGeom>
          <a:noFill/>
          <a:ln cap="flat" cmpd="sng" w="19050">
            <a:solidFill>
              <a:srgbClr val="B7B7B7"/>
            </a:solidFill>
            <a:prstDash val="solid"/>
            <a:round/>
            <a:headEnd len="lg" w="lg" type="none"/>
            <a:tailEnd len="lg" w="lg" type="stealth"/>
          </a:ln>
        </p:spPr>
      </p:cxnSp>
      <p:sp>
        <p:nvSpPr>
          <p:cNvPr id="1235" name="Shape 1235"/>
          <p:cNvSpPr/>
          <p:nvPr/>
        </p:nvSpPr>
        <p:spPr>
          <a:xfrm>
            <a:off x="2940633" y="1283722"/>
            <a:ext cx="253200" cy="260100"/>
          </a:xfrm>
          <a:prstGeom prst="ellipse">
            <a:avLst/>
          </a:prstGeom>
          <a:solidFill>
            <a:srgbClr val="3D85C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a:p>
        </p:txBody>
      </p:sp>
      <p:sp>
        <p:nvSpPr>
          <p:cNvPr id="1236" name="Shape 1236"/>
          <p:cNvSpPr txBox="1"/>
          <p:nvPr/>
        </p:nvSpPr>
        <p:spPr>
          <a:xfrm>
            <a:off x="2926346" y="1226560"/>
            <a:ext cx="253200" cy="260100"/>
          </a:xfrm>
          <a:prstGeom prst="rect">
            <a:avLst/>
          </a:prstGeom>
          <a:noFill/>
          <a:ln>
            <a:noFill/>
          </a:ln>
        </p:spPr>
        <p:txBody>
          <a:bodyPr anchorCtr="0" anchor="t" bIns="91425" lIns="91425" rIns="91425" wrap="square" tIns="91425">
            <a:noAutofit/>
          </a:bodyPr>
          <a:lstStyle/>
          <a:p>
            <a:pPr lvl="0" rtl="0" algn="ctr">
              <a:spcBef>
                <a:spcPts val="0"/>
              </a:spcBef>
              <a:buNone/>
            </a:pPr>
            <a:r>
              <a:rPr lang="en-US">
                <a:solidFill>
                  <a:srgbClr val="FFFFFF"/>
                </a:solidFill>
              </a:rPr>
              <a:t>3</a:t>
            </a:r>
          </a:p>
        </p:txBody>
      </p:sp>
      <p:sp>
        <p:nvSpPr>
          <p:cNvPr id="1237" name="Shape 1237"/>
          <p:cNvSpPr txBox="1"/>
          <p:nvPr/>
        </p:nvSpPr>
        <p:spPr>
          <a:xfrm>
            <a:off x="3130725" y="1248050"/>
            <a:ext cx="2247600" cy="3981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000000"/>
              </a:buClr>
              <a:buSzPct val="25000"/>
              <a:buFont typeface="Arial"/>
              <a:buNone/>
            </a:pPr>
            <a:r>
              <a:rPr b="1" lang="en-US" sz="1000">
                <a:latin typeface="Calibri"/>
                <a:ea typeface="Calibri"/>
                <a:cs typeface="Calibri"/>
                <a:sym typeface="Calibri"/>
              </a:rPr>
              <a:t>App Tx Engagements and Platform Acceleration Lab to </a:t>
            </a:r>
            <a:r>
              <a:rPr b="1" lang="en-US" sz="1000" u="sng">
                <a:latin typeface="Calibri"/>
                <a:ea typeface="Calibri"/>
                <a:cs typeface="Calibri"/>
                <a:sym typeface="Calibri"/>
              </a:rPr>
              <a:t>Deliver Apps to PCF</a:t>
            </a:r>
            <a:r>
              <a:rPr b="1" lang="en-US" sz="1000">
                <a:latin typeface="Calibri"/>
                <a:ea typeface="Calibri"/>
                <a:cs typeface="Calibri"/>
                <a:sym typeface="Calibri"/>
              </a:rPr>
              <a:t> and </a:t>
            </a:r>
            <a:r>
              <a:rPr b="1" lang="en-US" sz="1000" u="sng">
                <a:latin typeface="Calibri"/>
                <a:ea typeface="Calibri"/>
                <a:cs typeface="Calibri"/>
                <a:sym typeface="Calibri"/>
              </a:rPr>
              <a:t>Enable Teams</a:t>
            </a:r>
          </a:p>
        </p:txBody>
      </p:sp>
      <p:sp>
        <p:nvSpPr>
          <p:cNvPr id="1238" name="Shape 1238"/>
          <p:cNvSpPr/>
          <p:nvPr/>
        </p:nvSpPr>
        <p:spPr>
          <a:xfrm>
            <a:off x="6545546" y="1983772"/>
            <a:ext cx="253200" cy="260100"/>
          </a:xfrm>
          <a:prstGeom prst="ellipse">
            <a:avLst/>
          </a:prstGeom>
          <a:solidFill>
            <a:srgbClr val="3D85C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a:p>
        </p:txBody>
      </p:sp>
      <p:sp>
        <p:nvSpPr>
          <p:cNvPr id="1239" name="Shape 1239"/>
          <p:cNvSpPr txBox="1"/>
          <p:nvPr/>
        </p:nvSpPr>
        <p:spPr>
          <a:xfrm>
            <a:off x="6531258" y="1926610"/>
            <a:ext cx="253200" cy="260100"/>
          </a:xfrm>
          <a:prstGeom prst="rect">
            <a:avLst/>
          </a:prstGeom>
          <a:noFill/>
          <a:ln>
            <a:noFill/>
          </a:ln>
        </p:spPr>
        <p:txBody>
          <a:bodyPr anchorCtr="0" anchor="t" bIns="91425" lIns="91425" rIns="91425" wrap="square" tIns="91425">
            <a:noAutofit/>
          </a:bodyPr>
          <a:lstStyle/>
          <a:p>
            <a:pPr lvl="0" rtl="0" algn="ctr">
              <a:spcBef>
                <a:spcPts val="0"/>
              </a:spcBef>
              <a:buNone/>
            </a:pPr>
            <a:r>
              <a:rPr lang="en-US">
                <a:solidFill>
                  <a:srgbClr val="FFFFFF"/>
                </a:solidFill>
              </a:rPr>
              <a:t>5</a:t>
            </a:r>
          </a:p>
        </p:txBody>
      </p:sp>
      <p:sp>
        <p:nvSpPr>
          <p:cNvPr id="1240" name="Shape 1240"/>
          <p:cNvSpPr txBox="1"/>
          <p:nvPr/>
        </p:nvSpPr>
        <p:spPr>
          <a:xfrm>
            <a:off x="6735625" y="1948100"/>
            <a:ext cx="2042700" cy="3981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000000"/>
              </a:buClr>
              <a:buSzPct val="25000"/>
              <a:buFont typeface="Arial"/>
              <a:buNone/>
            </a:pPr>
            <a:r>
              <a:rPr b="1" lang="en-US" sz="1000">
                <a:latin typeface="Calibri"/>
                <a:ea typeface="Calibri"/>
                <a:cs typeface="Calibri"/>
                <a:sym typeface="Calibri"/>
              </a:rPr>
              <a:t>At-Scale Options: Engage Partners and Implement Dedicated Platforms on Cloud of Choice</a:t>
            </a:r>
          </a:p>
        </p:txBody>
      </p:sp>
      <p:sp>
        <p:nvSpPr>
          <p:cNvPr id="1241" name="Shape 1241"/>
          <p:cNvSpPr/>
          <p:nvPr/>
        </p:nvSpPr>
        <p:spPr>
          <a:xfrm>
            <a:off x="3377446" y="3958872"/>
            <a:ext cx="253200" cy="260100"/>
          </a:xfrm>
          <a:prstGeom prst="ellipse">
            <a:avLst/>
          </a:prstGeom>
          <a:solidFill>
            <a:srgbClr val="3D85C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a:p>
        </p:txBody>
      </p:sp>
      <p:sp>
        <p:nvSpPr>
          <p:cNvPr id="1242" name="Shape 1242"/>
          <p:cNvSpPr txBox="1"/>
          <p:nvPr/>
        </p:nvSpPr>
        <p:spPr>
          <a:xfrm>
            <a:off x="3363158" y="3901710"/>
            <a:ext cx="253200" cy="260100"/>
          </a:xfrm>
          <a:prstGeom prst="rect">
            <a:avLst/>
          </a:prstGeom>
          <a:noFill/>
          <a:ln>
            <a:noFill/>
          </a:ln>
        </p:spPr>
        <p:txBody>
          <a:bodyPr anchorCtr="0" anchor="t" bIns="91425" lIns="91425" rIns="91425" wrap="square" tIns="91425">
            <a:noAutofit/>
          </a:bodyPr>
          <a:lstStyle/>
          <a:p>
            <a:pPr lvl="0" rtl="0" algn="ctr">
              <a:spcBef>
                <a:spcPts val="0"/>
              </a:spcBef>
              <a:buNone/>
            </a:pPr>
            <a:r>
              <a:rPr lang="en-US">
                <a:solidFill>
                  <a:srgbClr val="FFFFFF"/>
                </a:solidFill>
              </a:rPr>
              <a:t>4</a:t>
            </a:r>
          </a:p>
        </p:txBody>
      </p:sp>
      <p:sp>
        <p:nvSpPr>
          <p:cNvPr id="1243" name="Shape 1243"/>
          <p:cNvSpPr txBox="1"/>
          <p:nvPr/>
        </p:nvSpPr>
        <p:spPr>
          <a:xfrm>
            <a:off x="3567524" y="3923200"/>
            <a:ext cx="1617900" cy="3981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000000"/>
              </a:buClr>
              <a:buSzPct val="25000"/>
              <a:buFont typeface="Arial"/>
              <a:buNone/>
            </a:pPr>
            <a:r>
              <a:rPr b="1" lang="en-US" sz="1000">
                <a:latin typeface="Calibri"/>
                <a:ea typeface="Calibri"/>
                <a:cs typeface="Calibri"/>
                <a:sym typeface="Calibri"/>
              </a:rPr>
              <a:t>Participate in/Contribute to Community of Practice </a:t>
            </a:r>
          </a:p>
        </p:txBody>
      </p:sp>
      <p:sp>
        <p:nvSpPr>
          <p:cNvPr id="1244" name="Shape 1244"/>
          <p:cNvSpPr/>
          <p:nvPr/>
        </p:nvSpPr>
        <p:spPr>
          <a:xfrm>
            <a:off x="220375" y="4527350"/>
            <a:ext cx="8636100" cy="192000"/>
          </a:xfrm>
          <a:prstGeom prst="chevron">
            <a:avLst>
              <a:gd fmla="val 12673" name="adj"/>
            </a:avLst>
          </a:prstGeom>
          <a:solidFill>
            <a:srgbClr val="FF6600"/>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1000">
                <a:solidFill>
                  <a:srgbClr val="FFFFFF"/>
                </a:solidFill>
                <a:latin typeface="Calibri"/>
                <a:ea typeface="Calibri"/>
                <a:cs typeface="Calibri"/>
                <a:sym typeface="Calibri"/>
              </a:rPr>
              <a:t>Services Cloud Dojo </a:t>
            </a:r>
          </a:p>
        </p:txBody>
      </p:sp>
      <p:sp>
        <p:nvSpPr>
          <p:cNvPr id="1245" name="Shape 1245"/>
          <p:cNvSpPr/>
          <p:nvPr/>
        </p:nvSpPr>
        <p:spPr>
          <a:xfrm>
            <a:off x="442400" y="4777525"/>
            <a:ext cx="1093500" cy="189900"/>
          </a:xfrm>
          <a:prstGeom prst="chevron">
            <a:avLst>
              <a:gd fmla="val 12673" name="adj"/>
            </a:avLst>
          </a:prstGeom>
          <a:noFill/>
          <a:ln cap="flat" cmpd="sng" w="9525">
            <a:solidFill>
              <a:srgbClr val="01786E"/>
            </a:solidFill>
            <a:prstDash val="dash"/>
            <a:round/>
            <a:headEnd len="med" w="med" type="none"/>
            <a:tailEnd len="med" w="med" type="none"/>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800">
                <a:solidFill>
                  <a:srgbClr val="666666"/>
                </a:solidFill>
                <a:latin typeface="Calibri"/>
                <a:ea typeface="Calibri"/>
                <a:cs typeface="Calibri"/>
                <a:sym typeface="Calibri"/>
              </a:rPr>
              <a:t>KNOWLEDGE BASE</a:t>
            </a:r>
          </a:p>
        </p:txBody>
      </p:sp>
      <p:sp>
        <p:nvSpPr>
          <p:cNvPr id="1246" name="Shape 1246"/>
          <p:cNvSpPr/>
          <p:nvPr/>
        </p:nvSpPr>
        <p:spPr>
          <a:xfrm>
            <a:off x="1566875" y="4777525"/>
            <a:ext cx="1093500" cy="189900"/>
          </a:xfrm>
          <a:prstGeom prst="chevron">
            <a:avLst>
              <a:gd fmla="val 12673" name="adj"/>
            </a:avLst>
          </a:prstGeom>
          <a:noFill/>
          <a:ln cap="flat" cmpd="sng" w="9525">
            <a:solidFill>
              <a:srgbClr val="01786E"/>
            </a:solidFill>
            <a:prstDash val="dash"/>
            <a:round/>
            <a:headEnd len="med" w="med" type="none"/>
            <a:tailEnd len="med" w="med" type="none"/>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800">
                <a:solidFill>
                  <a:srgbClr val="666666"/>
                </a:solidFill>
                <a:latin typeface="Calibri"/>
                <a:ea typeface="Calibri"/>
                <a:cs typeface="Calibri"/>
                <a:sym typeface="Calibri"/>
              </a:rPr>
              <a:t>AUTOMATED CI/CD</a:t>
            </a:r>
          </a:p>
        </p:txBody>
      </p:sp>
      <p:sp>
        <p:nvSpPr>
          <p:cNvPr id="1247" name="Shape 1247"/>
          <p:cNvSpPr/>
          <p:nvPr/>
        </p:nvSpPr>
        <p:spPr>
          <a:xfrm>
            <a:off x="2683331" y="4777525"/>
            <a:ext cx="1093500" cy="189900"/>
          </a:xfrm>
          <a:prstGeom prst="chevron">
            <a:avLst>
              <a:gd fmla="val 12673" name="adj"/>
            </a:avLst>
          </a:prstGeom>
          <a:noFill/>
          <a:ln cap="flat" cmpd="sng" w="9525">
            <a:solidFill>
              <a:srgbClr val="01786E"/>
            </a:solidFill>
            <a:prstDash val="dash"/>
            <a:round/>
            <a:headEnd len="med" w="med" type="none"/>
            <a:tailEnd len="med" w="med" type="none"/>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800">
                <a:solidFill>
                  <a:srgbClr val="666666"/>
                </a:solidFill>
                <a:latin typeface="Calibri"/>
                <a:ea typeface="Calibri"/>
                <a:cs typeface="Calibri"/>
                <a:sym typeface="Calibri"/>
              </a:rPr>
              <a:t>ROLES &amp; RESP</a:t>
            </a:r>
          </a:p>
        </p:txBody>
      </p:sp>
      <p:sp>
        <p:nvSpPr>
          <p:cNvPr id="1248" name="Shape 1248"/>
          <p:cNvSpPr/>
          <p:nvPr/>
        </p:nvSpPr>
        <p:spPr>
          <a:xfrm>
            <a:off x="3806901" y="4777558"/>
            <a:ext cx="1093500" cy="189900"/>
          </a:xfrm>
          <a:prstGeom prst="chevron">
            <a:avLst>
              <a:gd fmla="val 12673" name="adj"/>
            </a:avLst>
          </a:prstGeom>
          <a:noFill/>
          <a:ln cap="flat" cmpd="sng" w="9525">
            <a:solidFill>
              <a:srgbClr val="01786E"/>
            </a:solidFill>
            <a:prstDash val="dash"/>
            <a:round/>
            <a:headEnd len="med" w="med" type="none"/>
            <a:tailEnd len="med" w="med" type="none"/>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800">
                <a:solidFill>
                  <a:srgbClr val="666666"/>
                </a:solidFill>
                <a:latin typeface="Calibri"/>
                <a:ea typeface="Calibri"/>
                <a:cs typeface="Calibri"/>
                <a:sym typeface="Calibri"/>
              </a:rPr>
              <a:t>ARCH PATTERNS</a:t>
            </a:r>
          </a:p>
        </p:txBody>
      </p:sp>
      <p:sp>
        <p:nvSpPr>
          <p:cNvPr id="1249" name="Shape 1249"/>
          <p:cNvSpPr/>
          <p:nvPr/>
        </p:nvSpPr>
        <p:spPr>
          <a:xfrm>
            <a:off x="7100561" y="3477732"/>
            <a:ext cx="1064700" cy="189900"/>
          </a:xfrm>
          <a:prstGeom prst="chevron">
            <a:avLst>
              <a:gd fmla="val 12673" name="adj"/>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900">
                <a:solidFill>
                  <a:srgbClr val="FFFFFF"/>
                </a:solidFill>
                <a:latin typeface="Calibri"/>
                <a:ea typeface="Calibri"/>
                <a:cs typeface="Calibri"/>
                <a:sym typeface="Calibri"/>
              </a:rPr>
              <a:t>PLATFORM DOJO</a:t>
            </a:r>
          </a:p>
        </p:txBody>
      </p:sp>
      <p:sp>
        <p:nvSpPr>
          <p:cNvPr id="1250" name="Shape 1250"/>
          <p:cNvSpPr/>
          <p:nvPr/>
        </p:nvSpPr>
        <p:spPr>
          <a:xfrm>
            <a:off x="5124113" y="3949663"/>
            <a:ext cx="253200" cy="697500"/>
          </a:xfrm>
          <a:prstGeom prst="upDown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251" name="Shape 1251"/>
          <p:cNvSpPr/>
          <p:nvPr/>
        </p:nvSpPr>
        <p:spPr>
          <a:xfrm>
            <a:off x="991875" y="1867522"/>
            <a:ext cx="120900" cy="1182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pic>
        <p:nvPicPr>
          <p:cNvPr id="1252" name="Shape 1252"/>
          <p:cNvPicPr preferRelativeResize="0"/>
          <p:nvPr/>
        </p:nvPicPr>
        <p:blipFill rotWithShape="1">
          <a:blip r:embed="rId4">
            <a:alphaModFix/>
          </a:blip>
          <a:srcRect b="0" l="0" r="0" t="0"/>
          <a:stretch/>
        </p:blipFill>
        <p:spPr>
          <a:xfrm>
            <a:off x="623526" y="1759537"/>
            <a:ext cx="507900" cy="314700"/>
          </a:xfrm>
          <a:prstGeom prst="rect">
            <a:avLst/>
          </a:prstGeom>
          <a:noFill/>
          <a:ln>
            <a:noFill/>
          </a:ln>
        </p:spPr>
      </p:pic>
      <p:sp>
        <p:nvSpPr>
          <p:cNvPr id="1253" name="Shape 1253"/>
          <p:cNvSpPr txBox="1"/>
          <p:nvPr/>
        </p:nvSpPr>
        <p:spPr>
          <a:xfrm>
            <a:off x="220375" y="1284326"/>
            <a:ext cx="1343400" cy="3981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000000"/>
              </a:buClr>
              <a:buSzPct val="25000"/>
              <a:buFont typeface="Arial"/>
              <a:buNone/>
            </a:pPr>
            <a:r>
              <a:rPr b="1" lang="en-US" sz="1000">
                <a:latin typeface="Calibri"/>
                <a:ea typeface="Calibri"/>
                <a:cs typeface="Calibri"/>
                <a:sym typeface="Calibri"/>
              </a:rPr>
              <a:t>Identify Candidate Apps</a:t>
            </a:r>
          </a:p>
        </p:txBody>
      </p:sp>
      <p:sp>
        <p:nvSpPr>
          <p:cNvPr id="1254" name="Shape 1254"/>
          <p:cNvSpPr/>
          <p:nvPr/>
        </p:nvSpPr>
        <p:spPr>
          <a:xfrm>
            <a:off x="112542" y="1330018"/>
            <a:ext cx="253200" cy="260100"/>
          </a:xfrm>
          <a:prstGeom prst="ellipse">
            <a:avLst/>
          </a:prstGeom>
          <a:solidFill>
            <a:srgbClr val="3D85C6"/>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a:p>
        </p:txBody>
      </p:sp>
      <p:sp>
        <p:nvSpPr>
          <p:cNvPr id="1255" name="Shape 1255"/>
          <p:cNvSpPr txBox="1"/>
          <p:nvPr/>
        </p:nvSpPr>
        <p:spPr>
          <a:xfrm>
            <a:off x="98254" y="1272856"/>
            <a:ext cx="253200" cy="260100"/>
          </a:xfrm>
          <a:prstGeom prst="rect">
            <a:avLst/>
          </a:prstGeom>
          <a:noFill/>
          <a:ln>
            <a:noFill/>
          </a:ln>
        </p:spPr>
        <p:txBody>
          <a:bodyPr anchorCtr="0" anchor="t" bIns="91425" lIns="91425" rIns="91425" wrap="square" tIns="91425">
            <a:noAutofit/>
          </a:bodyPr>
          <a:lstStyle/>
          <a:p>
            <a:pPr lvl="0" rtl="0" algn="ctr">
              <a:spcBef>
                <a:spcPts val="0"/>
              </a:spcBef>
              <a:buNone/>
            </a:pPr>
            <a:r>
              <a:rPr lang="en-US">
                <a:solidFill>
                  <a:srgbClr val="FFFFFF"/>
                </a:solidFill>
              </a:rPr>
              <a:t>1</a:t>
            </a:r>
          </a:p>
        </p:txBody>
      </p:sp>
      <p:sp>
        <p:nvSpPr>
          <p:cNvPr id="1256" name="Shape 1256"/>
          <p:cNvSpPr/>
          <p:nvPr/>
        </p:nvSpPr>
        <p:spPr>
          <a:xfrm>
            <a:off x="3086548" y="2102552"/>
            <a:ext cx="1148700" cy="149100"/>
          </a:xfrm>
          <a:prstGeom prst="chevron">
            <a:avLst>
              <a:gd fmla="val 12673" name="adj"/>
            </a:avLst>
          </a:prstGeom>
          <a:solidFill>
            <a:srgbClr val="008774"/>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 </a:t>
            </a:r>
          </a:p>
        </p:txBody>
      </p:sp>
      <p:sp>
        <p:nvSpPr>
          <p:cNvPr id="1257" name="Shape 1257"/>
          <p:cNvSpPr/>
          <p:nvPr/>
        </p:nvSpPr>
        <p:spPr>
          <a:xfrm>
            <a:off x="3681999" y="2102194"/>
            <a:ext cx="585000" cy="149100"/>
          </a:xfrm>
          <a:prstGeom prst="chevron">
            <a:avLst>
              <a:gd fmla="val 12673" name="adj"/>
            </a:avLst>
          </a:prstGeom>
          <a:solidFill>
            <a:srgbClr val="FF6600"/>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Font typeface="Calibri"/>
              <a:buNone/>
            </a:pPr>
            <a:r>
              <a:t/>
            </a:r>
            <a:endParaRPr b="1" sz="1200">
              <a:solidFill>
                <a:srgbClr val="FFFFFF"/>
              </a:solidFill>
              <a:latin typeface="Calibri"/>
              <a:ea typeface="Calibri"/>
              <a:cs typeface="Calibri"/>
              <a:sym typeface="Calibri"/>
            </a:endParaRPr>
          </a:p>
        </p:txBody>
      </p:sp>
      <p:grpSp>
        <p:nvGrpSpPr>
          <p:cNvPr id="1258" name="Shape 1258"/>
          <p:cNvGrpSpPr/>
          <p:nvPr/>
        </p:nvGrpSpPr>
        <p:grpSpPr>
          <a:xfrm>
            <a:off x="3268848" y="1947115"/>
            <a:ext cx="267161" cy="136041"/>
            <a:chOff x="5931227" y="3625384"/>
            <a:chExt cx="529242" cy="307786"/>
          </a:xfrm>
        </p:grpSpPr>
        <p:grpSp>
          <p:nvGrpSpPr>
            <p:cNvPr id="1259" name="Shape 1259"/>
            <p:cNvGrpSpPr/>
            <p:nvPr/>
          </p:nvGrpSpPr>
          <p:grpSpPr>
            <a:xfrm>
              <a:off x="5931227" y="3625419"/>
              <a:ext cx="389975" cy="307751"/>
              <a:chOff x="552716" y="2174961"/>
              <a:chExt cx="736775" cy="542579"/>
            </a:xfrm>
          </p:grpSpPr>
          <p:pic>
            <p:nvPicPr>
              <p:cNvPr descr="Man.png" id="1260" name="Shape 1260"/>
              <p:cNvPicPr preferRelativeResize="0"/>
              <p:nvPr/>
            </p:nvPicPr>
            <p:blipFill rotWithShape="1">
              <a:blip r:embed="rId5">
                <a:alphaModFix/>
              </a:blip>
              <a:srcRect b="0" l="0" r="0" t="0"/>
              <a:stretch/>
            </p:blipFill>
            <p:spPr>
              <a:xfrm>
                <a:off x="552716" y="2174961"/>
                <a:ext cx="207000" cy="539700"/>
              </a:xfrm>
              <a:prstGeom prst="rect">
                <a:avLst/>
              </a:prstGeom>
              <a:noFill/>
              <a:ln>
                <a:noFill/>
              </a:ln>
            </p:spPr>
          </p:pic>
          <p:pic>
            <p:nvPicPr>
              <p:cNvPr descr="Woman.png" id="1261" name="Shape 1261"/>
              <p:cNvPicPr preferRelativeResize="0"/>
              <p:nvPr/>
            </p:nvPicPr>
            <p:blipFill rotWithShape="1">
              <a:blip r:embed="rId6">
                <a:alphaModFix/>
              </a:blip>
              <a:srcRect b="0" l="0" r="0" t="0"/>
              <a:stretch/>
            </p:blipFill>
            <p:spPr>
              <a:xfrm>
                <a:off x="817604" y="2206340"/>
                <a:ext cx="207000" cy="511200"/>
              </a:xfrm>
              <a:prstGeom prst="rect">
                <a:avLst/>
              </a:prstGeom>
              <a:noFill/>
              <a:ln>
                <a:noFill/>
              </a:ln>
            </p:spPr>
          </p:pic>
          <p:pic>
            <p:nvPicPr>
              <p:cNvPr descr="Man.png" id="1262" name="Shape 1262"/>
              <p:cNvPicPr preferRelativeResize="0"/>
              <p:nvPr/>
            </p:nvPicPr>
            <p:blipFill rotWithShape="1">
              <a:blip r:embed="rId5">
                <a:alphaModFix/>
              </a:blip>
              <a:srcRect b="0" l="0" r="0" t="0"/>
              <a:stretch/>
            </p:blipFill>
            <p:spPr>
              <a:xfrm>
                <a:off x="1082491" y="2174961"/>
                <a:ext cx="207000" cy="539700"/>
              </a:xfrm>
              <a:prstGeom prst="rect">
                <a:avLst/>
              </a:prstGeom>
              <a:noFill/>
              <a:ln>
                <a:noFill/>
              </a:ln>
            </p:spPr>
          </p:pic>
        </p:grpSp>
        <p:pic>
          <p:nvPicPr>
            <p:cNvPr descr="Man.png" id="1263" name="Shape 1263"/>
            <p:cNvPicPr preferRelativeResize="0"/>
            <p:nvPr/>
          </p:nvPicPr>
          <p:blipFill rotWithShape="1">
            <a:blip r:embed="rId5">
              <a:alphaModFix/>
            </a:blip>
            <a:srcRect b="0" l="0" r="0" t="0"/>
            <a:stretch/>
          </p:blipFill>
          <p:spPr>
            <a:xfrm>
              <a:off x="6350969" y="3625384"/>
              <a:ext cx="109500" cy="306000"/>
            </a:xfrm>
            <a:prstGeom prst="rect">
              <a:avLst/>
            </a:prstGeom>
            <a:noFill/>
            <a:ln>
              <a:noFill/>
            </a:ln>
          </p:spPr>
        </p:pic>
      </p:grpSp>
      <p:sp>
        <p:nvSpPr>
          <p:cNvPr id="1264" name="Shape 1264"/>
          <p:cNvSpPr/>
          <p:nvPr/>
        </p:nvSpPr>
        <p:spPr>
          <a:xfrm>
            <a:off x="3114617" y="2103907"/>
            <a:ext cx="1148700" cy="149100"/>
          </a:xfrm>
          <a:prstGeom prst="chevron">
            <a:avLst>
              <a:gd fmla="val 12673" name="adj"/>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700">
                <a:solidFill>
                  <a:srgbClr val="FFFFFF"/>
                </a:solidFill>
                <a:latin typeface="Calibri"/>
                <a:ea typeface="Calibri"/>
                <a:cs typeface="Calibri"/>
                <a:sym typeface="Calibri"/>
              </a:rPr>
              <a:t>App Transformation</a:t>
            </a:r>
          </a:p>
        </p:txBody>
      </p:sp>
      <p:pic>
        <p:nvPicPr>
          <p:cNvPr id="1265" name="Shape 1265"/>
          <p:cNvPicPr preferRelativeResize="0"/>
          <p:nvPr/>
        </p:nvPicPr>
        <p:blipFill>
          <a:blip r:embed="rId3">
            <a:alphaModFix/>
          </a:blip>
          <a:stretch>
            <a:fillRect/>
          </a:stretch>
        </p:blipFill>
        <p:spPr>
          <a:xfrm>
            <a:off x="3813281" y="1948499"/>
            <a:ext cx="256902" cy="135478"/>
          </a:xfrm>
          <a:prstGeom prst="rect">
            <a:avLst/>
          </a:prstGeom>
          <a:noFill/>
          <a:ln>
            <a:noFill/>
          </a:ln>
        </p:spPr>
      </p:pic>
      <p:sp>
        <p:nvSpPr>
          <p:cNvPr id="1266" name="Shape 1266"/>
          <p:cNvSpPr/>
          <p:nvPr/>
        </p:nvSpPr>
        <p:spPr>
          <a:xfrm>
            <a:off x="3785206" y="2260934"/>
            <a:ext cx="1148700" cy="149100"/>
          </a:xfrm>
          <a:prstGeom prst="chevron">
            <a:avLst>
              <a:gd fmla="val 12673" name="adj"/>
            </a:avLst>
          </a:prstGeom>
          <a:solidFill>
            <a:srgbClr val="008774"/>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 </a:t>
            </a:r>
          </a:p>
        </p:txBody>
      </p:sp>
      <p:sp>
        <p:nvSpPr>
          <p:cNvPr id="1267" name="Shape 1267"/>
          <p:cNvSpPr/>
          <p:nvPr/>
        </p:nvSpPr>
        <p:spPr>
          <a:xfrm>
            <a:off x="4380656" y="2260576"/>
            <a:ext cx="585000" cy="149100"/>
          </a:xfrm>
          <a:prstGeom prst="chevron">
            <a:avLst>
              <a:gd fmla="val 12673" name="adj"/>
            </a:avLst>
          </a:prstGeom>
          <a:solidFill>
            <a:srgbClr val="FF6600"/>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Font typeface="Calibri"/>
              <a:buNone/>
            </a:pPr>
            <a:r>
              <a:t/>
            </a:r>
            <a:endParaRPr b="1" sz="1200">
              <a:solidFill>
                <a:srgbClr val="FFFFFF"/>
              </a:solidFill>
              <a:latin typeface="Calibri"/>
              <a:ea typeface="Calibri"/>
              <a:cs typeface="Calibri"/>
              <a:sym typeface="Calibri"/>
            </a:endParaRPr>
          </a:p>
        </p:txBody>
      </p:sp>
      <p:sp>
        <p:nvSpPr>
          <p:cNvPr id="1268" name="Shape 1268"/>
          <p:cNvSpPr/>
          <p:nvPr/>
        </p:nvSpPr>
        <p:spPr>
          <a:xfrm>
            <a:off x="3813274" y="2262289"/>
            <a:ext cx="1148700" cy="149100"/>
          </a:xfrm>
          <a:prstGeom prst="chevron">
            <a:avLst>
              <a:gd fmla="val 12673" name="adj"/>
            </a:avLst>
          </a:prstGeom>
          <a:noFill/>
          <a:ln>
            <a:noFill/>
          </a:ln>
        </p:spPr>
        <p:txBody>
          <a:bodyPr anchorCtr="0" anchor="ctr" bIns="45700" lIns="91425" rIns="91425" wrap="square" tIns="45700">
            <a:noAutofit/>
          </a:bodyPr>
          <a:lstStyle/>
          <a:p>
            <a:pPr lvl="0" rtl="0">
              <a:spcBef>
                <a:spcPts val="0"/>
              </a:spcBef>
              <a:buClr>
                <a:schemeClr val="lt1"/>
              </a:buClr>
              <a:buSzPct val="25000"/>
              <a:buFont typeface="Calibri"/>
              <a:buNone/>
            </a:pPr>
            <a:r>
              <a:rPr b="1" lang="en-US" sz="700">
                <a:solidFill>
                  <a:schemeClr val="lt1"/>
                </a:solidFill>
                <a:latin typeface="Calibri"/>
                <a:ea typeface="Calibri"/>
                <a:cs typeface="Calibri"/>
                <a:sym typeface="Calibri"/>
              </a:rPr>
              <a:t>App Transformation</a:t>
            </a:r>
          </a:p>
        </p:txBody>
      </p:sp>
      <p:sp>
        <p:nvSpPr>
          <p:cNvPr id="1269" name="Shape 1269"/>
          <p:cNvSpPr/>
          <p:nvPr/>
        </p:nvSpPr>
        <p:spPr>
          <a:xfrm>
            <a:off x="4681998" y="3330136"/>
            <a:ext cx="120900" cy="1182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270" name="Shape 1270"/>
          <p:cNvSpPr/>
          <p:nvPr/>
        </p:nvSpPr>
        <p:spPr>
          <a:xfrm>
            <a:off x="3932486" y="2596939"/>
            <a:ext cx="1148700" cy="149100"/>
          </a:xfrm>
          <a:prstGeom prst="chevron">
            <a:avLst>
              <a:gd fmla="val 12673" name="adj"/>
            </a:avLst>
          </a:prstGeom>
          <a:solidFill>
            <a:srgbClr val="008774"/>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 </a:t>
            </a:r>
          </a:p>
        </p:txBody>
      </p:sp>
      <p:sp>
        <p:nvSpPr>
          <p:cNvPr id="1271" name="Shape 1271"/>
          <p:cNvSpPr/>
          <p:nvPr/>
        </p:nvSpPr>
        <p:spPr>
          <a:xfrm>
            <a:off x="4527937" y="2596581"/>
            <a:ext cx="585000" cy="149100"/>
          </a:xfrm>
          <a:prstGeom prst="chevron">
            <a:avLst>
              <a:gd fmla="val 12673" name="adj"/>
            </a:avLst>
          </a:prstGeom>
          <a:solidFill>
            <a:srgbClr val="FF6600"/>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Font typeface="Calibri"/>
              <a:buNone/>
            </a:pPr>
            <a:r>
              <a:t/>
            </a:r>
            <a:endParaRPr b="1" sz="1200">
              <a:solidFill>
                <a:srgbClr val="FFFFFF"/>
              </a:solidFill>
              <a:latin typeface="Calibri"/>
              <a:ea typeface="Calibri"/>
              <a:cs typeface="Calibri"/>
              <a:sym typeface="Calibri"/>
            </a:endParaRPr>
          </a:p>
        </p:txBody>
      </p:sp>
      <p:grpSp>
        <p:nvGrpSpPr>
          <p:cNvPr id="1272" name="Shape 1272"/>
          <p:cNvGrpSpPr/>
          <p:nvPr/>
        </p:nvGrpSpPr>
        <p:grpSpPr>
          <a:xfrm>
            <a:off x="4114786" y="2441502"/>
            <a:ext cx="267161" cy="136041"/>
            <a:chOff x="5931227" y="3625384"/>
            <a:chExt cx="529242" cy="307786"/>
          </a:xfrm>
        </p:grpSpPr>
        <p:grpSp>
          <p:nvGrpSpPr>
            <p:cNvPr id="1273" name="Shape 1273"/>
            <p:cNvGrpSpPr/>
            <p:nvPr/>
          </p:nvGrpSpPr>
          <p:grpSpPr>
            <a:xfrm>
              <a:off x="5931227" y="3625419"/>
              <a:ext cx="389975" cy="307751"/>
              <a:chOff x="552716" y="2174961"/>
              <a:chExt cx="736775" cy="542579"/>
            </a:xfrm>
          </p:grpSpPr>
          <p:pic>
            <p:nvPicPr>
              <p:cNvPr descr="Man.png" id="1274" name="Shape 1274"/>
              <p:cNvPicPr preferRelativeResize="0"/>
              <p:nvPr/>
            </p:nvPicPr>
            <p:blipFill rotWithShape="1">
              <a:blip r:embed="rId5">
                <a:alphaModFix/>
              </a:blip>
              <a:srcRect b="0" l="0" r="0" t="0"/>
              <a:stretch/>
            </p:blipFill>
            <p:spPr>
              <a:xfrm>
                <a:off x="552716" y="2174961"/>
                <a:ext cx="207000" cy="539700"/>
              </a:xfrm>
              <a:prstGeom prst="rect">
                <a:avLst/>
              </a:prstGeom>
              <a:noFill/>
              <a:ln>
                <a:noFill/>
              </a:ln>
            </p:spPr>
          </p:pic>
          <p:pic>
            <p:nvPicPr>
              <p:cNvPr descr="Woman.png" id="1275" name="Shape 1275"/>
              <p:cNvPicPr preferRelativeResize="0"/>
              <p:nvPr/>
            </p:nvPicPr>
            <p:blipFill rotWithShape="1">
              <a:blip r:embed="rId6">
                <a:alphaModFix/>
              </a:blip>
              <a:srcRect b="0" l="0" r="0" t="0"/>
              <a:stretch/>
            </p:blipFill>
            <p:spPr>
              <a:xfrm>
                <a:off x="817604" y="2206340"/>
                <a:ext cx="207000" cy="511200"/>
              </a:xfrm>
              <a:prstGeom prst="rect">
                <a:avLst/>
              </a:prstGeom>
              <a:noFill/>
              <a:ln>
                <a:noFill/>
              </a:ln>
            </p:spPr>
          </p:pic>
          <p:pic>
            <p:nvPicPr>
              <p:cNvPr descr="Man.png" id="1276" name="Shape 1276"/>
              <p:cNvPicPr preferRelativeResize="0"/>
              <p:nvPr/>
            </p:nvPicPr>
            <p:blipFill rotWithShape="1">
              <a:blip r:embed="rId5">
                <a:alphaModFix/>
              </a:blip>
              <a:srcRect b="0" l="0" r="0" t="0"/>
              <a:stretch/>
            </p:blipFill>
            <p:spPr>
              <a:xfrm>
                <a:off x="1082491" y="2174961"/>
                <a:ext cx="207000" cy="539700"/>
              </a:xfrm>
              <a:prstGeom prst="rect">
                <a:avLst/>
              </a:prstGeom>
              <a:noFill/>
              <a:ln>
                <a:noFill/>
              </a:ln>
            </p:spPr>
          </p:pic>
        </p:grpSp>
        <p:pic>
          <p:nvPicPr>
            <p:cNvPr descr="Man.png" id="1277" name="Shape 1277"/>
            <p:cNvPicPr preferRelativeResize="0"/>
            <p:nvPr/>
          </p:nvPicPr>
          <p:blipFill rotWithShape="1">
            <a:blip r:embed="rId5">
              <a:alphaModFix/>
            </a:blip>
            <a:srcRect b="0" l="0" r="0" t="0"/>
            <a:stretch/>
          </p:blipFill>
          <p:spPr>
            <a:xfrm>
              <a:off x="6350969" y="3625384"/>
              <a:ext cx="109500" cy="306000"/>
            </a:xfrm>
            <a:prstGeom prst="rect">
              <a:avLst/>
            </a:prstGeom>
            <a:noFill/>
            <a:ln>
              <a:noFill/>
            </a:ln>
          </p:spPr>
        </p:pic>
      </p:grpSp>
      <p:sp>
        <p:nvSpPr>
          <p:cNvPr id="1278" name="Shape 1278"/>
          <p:cNvSpPr/>
          <p:nvPr/>
        </p:nvSpPr>
        <p:spPr>
          <a:xfrm>
            <a:off x="3960554" y="2598295"/>
            <a:ext cx="1148700" cy="149100"/>
          </a:xfrm>
          <a:prstGeom prst="chevron">
            <a:avLst>
              <a:gd fmla="val 12673" name="adj"/>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700">
                <a:solidFill>
                  <a:srgbClr val="FFFFFF"/>
                </a:solidFill>
                <a:latin typeface="Calibri"/>
                <a:ea typeface="Calibri"/>
                <a:cs typeface="Calibri"/>
                <a:sym typeface="Calibri"/>
              </a:rPr>
              <a:t>App Transformation</a:t>
            </a:r>
          </a:p>
        </p:txBody>
      </p:sp>
      <p:pic>
        <p:nvPicPr>
          <p:cNvPr id="1279" name="Shape 1279"/>
          <p:cNvPicPr preferRelativeResize="0"/>
          <p:nvPr/>
        </p:nvPicPr>
        <p:blipFill>
          <a:blip r:embed="rId3">
            <a:alphaModFix/>
          </a:blip>
          <a:stretch>
            <a:fillRect/>
          </a:stretch>
        </p:blipFill>
        <p:spPr>
          <a:xfrm>
            <a:off x="4659218" y="2442886"/>
            <a:ext cx="256902" cy="135478"/>
          </a:xfrm>
          <a:prstGeom prst="rect">
            <a:avLst/>
          </a:prstGeom>
          <a:noFill/>
          <a:ln>
            <a:noFill/>
          </a:ln>
        </p:spPr>
      </p:pic>
      <p:sp>
        <p:nvSpPr>
          <p:cNvPr id="1280" name="Shape 1280"/>
          <p:cNvSpPr/>
          <p:nvPr/>
        </p:nvSpPr>
        <p:spPr>
          <a:xfrm>
            <a:off x="4631143" y="2755321"/>
            <a:ext cx="1148700" cy="149100"/>
          </a:xfrm>
          <a:prstGeom prst="chevron">
            <a:avLst>
              <a:gd fmla="val 12673" name="adj"/>
            </a:avLst>
          </a:prstGeom>
          <a:solidFill>
            <a:srgbClr val="008774"/>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 </a:t>
            </a:r>
          </a:p>
        </p:txBody>
      </p:sp>
      <p:sp>
        <p:nvSpPr>
          <p:cNvPr id="1281" name="Shape 1281"/>
          <p:cNvSpPr/>
          <p:nvPr/>
        </p:nvSpPr>
        <p:spPr>
          <a:xfrm>
            <a:off x="5226594" y="2754963"/>
            <a:ext cx="585000" cy="149100"/>
          </a:xfrm>
          <a:prstGeom prst="chevron">
            <a:avLst>
              <a:gd fmla="val 12673" name="adj"/>
            </a:avLst>
          </a:prstGeom>
          <a:solidFill>
            <a:srgbClr val="FF6600"/>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Font typeface="Calibri"/>
              <a:buNone/>
            </a:pPr>
            <a:r>
              <a:t/>
            </a:r>
            <a:endParaRPr b="1" sz="1200">
              <a:solidFill>
                <a:srgbClr val="FFFFFF"/>
              </a:solidFill>
              <a:latin typeface="Calibri"/>
              <a:ea typeface="Calibri"/>
              <a:cs typeface="Calibri"/>
              <a:sym typeface="Calibri"/>
            </a:endParaRPr>
          </a:p>
        </p:txBody>
      </p:sp>
      <p:sp>
        <p:nvSpPr>
          <p:cNvPr id="1282" name="Shape 1282"/>
          <p:cNvSpPr/>
          <p:nvPr/>
        </p:nvSpPr>
        <p:spPr>
          <a:xfrm>
            <a:off x="4659211" y="2756677"/>
            <a:ext cx="1148700" cy="149100"/>
          </a:xfrm>
          <a:prstGeom prst="chevron">
            <a:avLst>
              <a:gd fmla="val 12673" name="adj"/>
            </a:avLst>
          </a:prstGeom>
          <a:noFill/>
          <a:ln>
            <a:noFill/>
          </a:ln>
        </p:spPr>
        <p:txBody>
          <a:bodyPr anchorCtr="0" anchor="ctr" bIns="45700" lIns="91425" rIns="91425" wrap="square" tIns="45700">
            <a:noAutofit/>
          </a:bodyPr>
          <a:lstStyle/>
          <a:p>
            <a:pPr lvl="0" rtl="0">
              <a:spcBef>
                <a:spcPts val="0"/>
              </a:spcBef>
              <a:buClr>
                <a:schemeClr val="lt1"/>
              </a:buClr>
              <a:buSzPct val="25000"/>
              <a:buFont typeface="Calibri"/>
              <a:buNone/>
            </a:pPr>
            <a:r>
              <a:rPr b="1" lang="en-US" sz="700">
                <a:solidFill>
                  <a:schemeClr val="lt1"/>
                </a:solidFill>
                <a:latin typeface="Calibri"/>
                <a:ea typeface="Calibri"/>
                <a:cs typeface="Calibri"/>
                <a:sym typeface="Calibri"/>
              </a:rPr>
              <a:t>App Transformation</a:t>
            </a:r>
          </a:p>
        </p:txBody>
      </p:sp>
      <p:sp>
        <p:nvSpPr>
          <p:cNvPr id="1283" name="Shape 1283"/>
          <p:cNvSpPr/>
          <p:nvPr/>
        </p:nvSpPr>
        <p:spPr>
          <a:xfrm>
            <a:off x="4783548" y="3095744"/>
            <a:ext cx="1148700" cy="149100"/>
          </a:xfrm>
          <a:prstGeom prst="chevron">
            <a:avLst>
              <a:gd fmla="val 12673" name="adj"/>
            </a:avLst>
          </a:prstGeom>
          <a:solidFill>
            <a:srgbClr val="008774"/>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 </a:t>
            </a:r>
          </a:p>
        </p:txBody>
      </p:sp>
      <p:sp>
        <p:nvSpPr>
          <p:cNvPr id="1284" name="Shape 1284"/>
          <p:cNvSpPr/>
          <p:nvPr/>
        </p:nvSpPr>
        <p:spPr>
          <a:xfrm>
            <a:off x="5378999" y="3095387"/>
            <a:ext cx="585000" cy="149100"/>
          </a:xfrm>
          <a:prstGeom prst="chevron">
            <a:avLst>
              <a:gd fmla="val 12673" name="adj"/>
            </a:avLst>
          </a:prstGeom>
          <a:solidFill>
            <a:srgbClr val="FF6600"/>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Font typeface="Calibri"/>
              <a:buNone/>
            </a:pPr>
            <a:r>
              <a:t/>
            </a:r>
            <a:endParaRPr b="1" sz="1200">
              <a:solidFill>
                <a:srgbClr val="FFFFFF"/>
              </a:solidFill>
              <a:latin typeface="Calibri"/>
              <a:ea typeface="Calibri"/>
              <a:cs typeface="Calibri"/>
              <a:sym typeface="Calibri"/>
            </a:endParaRPr>
          </a:p>
        </p:txBody>
      </p:sp>
      <p:grpSp>
        <p:nvGrpSpPr>
          <p:cNvPr id="1285" name="Shape 1285"/>
          <p:cNvGrpSpPr/>
          <p:nvPr/>
        </p:nvGrpSpPr>
        <p:grpSpPr>
          <a:xfrm>
            <a:off x="4965848" y="2940308"/>
            <a:ext cx="267161" cy="136041"/>
            <a:chOff x="5931227" y="3625384"/>
            <a:chExt cx="529242" cy="307786"/>
          </a:xfrm>
        </p:grpSpPr>
        <p:grpSp>
          <p:nvGrpSpPr>
            <p:cNvPr id="1286" name="Shape 1286"/>
            <p:cNvGrpSpPr/>
            <p:nvPr/>
          </p:nvGrpSpPr>
          <p:grpSpPr>
            <a:xfrm>
              <a:off x="5931227" y="3625419"/>
              <a:ext cx="389975" cy="307751"/>
              <a:chOff x="552716" y="2174961"/>
              <a:chExt cx="736775" cy="542579"/>
            </a:xfrm>
          </p:grpSpPr>
          <p:pic>
            <p:nvPicPr>
              <p:cNvPr descr="Man.png" id="1287" name="Shape 1287"/>
              <p:cNvPicPr preferRelativeResize="0"/>
              <p:nvPr/>
            </p:nvPicPr>
            <p:blipFill rotWithShape="1">
              <a:blip r:embed="rId5">
                <a:alphaModFix/>
              </a:blip>
              <a:srcRect b="0" l="0" r="0" t="0"/>
              <a:stretch/>
            </p:blipFill>
            <p:spPr>
              <a:xfrm>
                <a:off x="552716" y="2174961"/>
                <a:ext cx="207000" cy="539700"/>
              </a:xfrm>
              <a:prstGeom prst="rect">
                <a:avLst/>
              </a:prstGeom>
              <a:noFill/>
              <a:ln>
                <a:noFill/>
              </a:ln>
            </p:spPr>
          </p:pic>
          <p:pic>
            <p:nvPicPr>
              <p:cNvPr descr="Woman.png" id="1288" name="Shape 1288"/>
              <p:cNvPicPr preferRelativeResize="0"/>
              <p:nvPr/>
            </p:nvPicPr>
            <p:blipFill rotWithShape="1">
              <a:blip r:embed="rId6">
                <a:alphaModFix/>
              </a:blip>
              <a:srcRect b="0" l="0" r="0" t="0"/>
              <a:stretch/>
            </p:blipFill>
            <p:spPr>
              <a:xfrm>
                <a:off x="817604" y="2206340"/>
                <a:ext cx="207000" cy="511200"/>
              </a:xfrm>
              <a:prstGeom prst="rect">
                <a:avLst/>
              </a:prstGeom>
              <a:noFill/>
              <a:ln>
                <a:noFill/>
              </a:ln>
            </p:spPr>
          </p:pic>
          <p:pic>
            <p:nvPicPr>
              <p:cNvPr descr="Man.png" id="1289" name="Shape 1289"/>
              <p:cNvPicPr preferRelativeResize="0"/>
              <p:nvPr/>
            </p:nvPicPr>
            <p:blipFill rotWithShape="1">
              <a:blip r:embed="rId5">
                <a:alphaModFix/>
              </a:blip>
              <a:srcRect b="0" l="0" r="0" t="0"/>
              <a:stretch/>
            </p:blipFill>
            <p:spPr>
              <a:xfrm>
                <a:off x="1082491" y="2174961"/>
                <a:ext cx="207000" cy="539700"/>
              </a:xfrm>
              <a:prstGeom prst="rect">
                <a:avLst/>
              </a:prstGeom>
              <a:noFill/>
              <a:ln>
                <a:noFill/>
              </a:ln>
            </p:spPr>
          </p:pic>
        </p:grpSp>
        <p:pic>
          <p:nvPicPr>
            <p:cNvPr descr="Man.png" id="1290" name="Shape 1290"/>
            <p:cNvPicPr preferRelativeResize="0"/>
            <p:nvPr/>
          </p:nvPicPr>
          <p:blipFill rotWithShape="1">
            <a:blip r:embed="rId5">
              <a:alphaModFix/>
            </a:blip>
            <a:srcRect b="0" l="0" r="0" t="0"/>
            <a:stretch/>
          </p:blipFill>
          <p:spPr>
            <a:xfrm>
              <a:off x="6350969" y="3625384"/>
              <a:ext cx="109500" cy="306000"/>
            </a:xfrm>
            <a:prstGeom prst="rect">
              <a:avLst/>
            </a:prstGeom>
            <a:noFill/>
            <a:ln>
              <a:noFill/>
            </a:ln>
          </p:spPr>
        </p:pic>
      </p:grpSp>
      <p:sp>
        <p:nvSpPr>
          <p:cNvPr id="1291" name="Shape 1291"/>
          <p:cNvSpPr/>
          <p:nvPr/>
        </p:nvSpPr>
        <p:spPr>
          <a:xfrm>
            <a:off x="4811617" y="3097100"/>
            <a:ext cx="1148700" cy="149100"/>
          </a:xfrm>
          <a:prstGeom prst="chevron">
            <a:avLst>
              <a:gd fmla="val 12673" name="adj"/>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700">
                <a:solidFill>
                  <a:srgbClr val="FFFFFF"/>
                </a:solidFill>
                <a:latin typeface="Calibri"/>
                <a:ea typeface="Calibri"/>
                <a:cs typeface="Calibri"/>
                <a:sym typeface="Calibri"/>
              </a:rPr>
              <a:t>App Transformation</a:t>
            </a:r>
          </a:p>
        </p:txBody>
      </p:sp>
      <p:pic>
        <p:nvPicPr>
          <p:cNvPr id="1292" name="Shape 1292"/>
          <p:cNvPicPr preferRelativeResize="0"/>
          <p:nvPr/>
        </p:nvPicPr>
        <p:blipFill>
          <a:blip r:embed="rId3">
            <a:alphaModFix/>
          </a:blip>
          <a:stretch>
            <a:fillRect/>
          </a:stretch>
        </p:blipFill>
        <p:spPr>
          <a:xfrm>
            <a:off x="5510281" y="2941692"/>
            <a:ext cx="256902" cy="135478"/>
          </a:xfrm>
          <a:prstGeom prst="rect">
            <a:avLst/>
          </a:prstGeom>
          <a:noFill/>
          <a:ln>
            <a:noFill/>
          </a:ln>
        </p:spPr>
      </p:pic>
      <p:sp>
        <p:nvSpPr>
          <p:cNvPr id="1293" name="Shape 1293"/>
          <p:cNvSpPr/>
          <p:nvPr/>
        </p:nvSpPr>
        <p:spPr>
          <a:xfrm>
            <a:off x="5482206" y="3254126"/>
            <a:ext cx="1148700" cy="149100"/>
          </a:xfrm>
          <a:prstGeom prst="chevron">
            <a:avLst>
              <a:gd fmla="val 12673" name="adj"/>
            </a:avLst>
          </a:prstGeom>
          <a:solidFill>
            <a:srgbClr val="008774"/>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 </a:t>
            </a:r>
          </a:p>
        </p:txBody>
      </p:sp>
      <p:sp>
        <p:nvSpPr>
          <p:cNvPr id="1294" name="Shape 1294"/>
          <p:cNvSpPr/>
          <p:nvPr/>
        </p:nvSpPr>
        <p:spPr>
          <a:xfrm>
            <a:off x="6077656" y="3253769"/>
            <a:ext cx="585000" cy="149100"/>
          </a:xfrm>
          <a:prstGeom prst="chevron">
            <a:avLst>
              <a:gd fmla="val 12673" name="adj"/>
            </a:avLst>
          </a:prstGeom>
          <a:solidFill>
            <a:srgbClr val="FF6600"/>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Font typeface="Calibri"/>
              <a:buNone/>
            </a:pPr>
            <a:r>
              <a:t/>
            </a:r>
            <a:endParaRPr b="1" sz="1200">
              <a:solidFill>
                <a:srgbClr val="FFFFFF"/>
              </a:solidFill>
              <a:latin typeface="Calibri"/>
              <a:ea typeface="Calibri"/>
              <a:cs typeface="Calibri"/>
              <a:sym typeface="Calibri"/>
            </a:endParaRPr>
          </a:p>
        </p:txBody>
      </p:sp>
      <p:sp>
        <p:nvSpPr>
          <p:cNvPr id="1295" name="Shape 1295"/>
          <p:cNvSpPr/>
          <p:nvPr/>
        </p:nvSpPr>
        <p:spPr>
          <a:xfrm>
            <a:off x="5510274" y="3255482"/>
            <a:ext cx="1148700" cy="149100"/>
          </a:xfrm>
          <a:prstGeom prst="chevron">
            <a:avLst>
              <a:gd fmla="val 12673" name="adj"/>
            </a:avLst>
          </a:prstGeom>
          <a:noFill/>
          <a:ln>
            <a:noFill/>
          </a:ln>
        </p:spPr>
        <p:txBody>
          <a:bodyPr anchorCtr="0" anchor="ctr" bIns="45700" lIns="91425" rIns="91425" wrap="square" tIns="45700">
            <a:noAutofit/>
          </a:bodyPr>
          <a:lstStyle/>
          <a:p>
            <a:pPr lvl="0" rtl="0">
              <a:spcBef>
                <a:spcPts val="0"/>
              </a:spcBef>
              <a:buClr>
                <a:schemeClr val="lt1"/>
              </a:buClr>
              <a:buSzPct val="25000"/>
              <a:buFont typeface="Calibri"/>
              <a:buNone/>
            </a:pPr>
            <a:r>
              <a:rPr b="1" lang="en-US" sz="700">
                <a:solidFill>
                  <a:schemeClr val="lt1"/>
                </a:solidFill>
                <a:latin typeface="Calibri"/>
                <a:ea typeface="Calibri"/>
                <a:cs typeface="Calibri"/>
                <a:sym typeface="Calibri"/>
              </a:rPr>
              <a:t>App Transformation</a:t>
            </a:r>
          </a:p>
        </p:txBody>
      </p:sp>
      <p:sp>
        <p:nvSpPr>
          <p:cNvPr id="1296" name="Shape 1296"/>
          <p:cNvSpPr/>
          <p:nvPr/>
        </p:nvSpPr>
        <p:spPr>
          <a:xfrm>
            <a:off x="3271182" y="3545850"/>
            <a:ext cx="448800" cy="149100"/>
          </a:xfrm>
          <a:prstGeom prst="chevron">
            <a:avLst>
              <a:gd fmla="val 12673" name="adj"/>
            </a:avLst>
          </a:prstGeom>
          <a:solidFill>
            <a:srgbClr val="008774"/>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 </a:t>
            </a:r>
          </a:p>
        </p:txBody>
      </p:sp>
      <p:sp>
        <p:nvSpPr>
          <p:cNvPr id="1297" name="Shape 1297"/>
          <p:cNvSpPr/>
          <p:nvPr/>
        </p:nvSpPr>
        <p:spPr>
          <a:xfrm>
            <a:off x="3299253" y="3547200"/>
            <a:ext cx="420600" cy="149100"/>
          </a:xfrm>
          <a:prstGeom prst="chevron">
            <a:avLst>
              <a:gd fmla="val 12673" name="adj"/>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700">
                <a:solidFill>
                  <a:srgbClr val="FFFFFF"/>
                </a:solidFill>
                <a:latin typeface="Calibri"/>
                <a:ea typeface="Calibri"/>
                <a:cs typeface="Calibri"/>
                <a:sym typeface="Calibri"/>
              </a:rPr>
              <a:t>PAL</a:t>
            </a:r>
          </a:p>
        </p:txBody>
      </p:sp>
      <p:sp>
        <p:nvSpPr>
          <p:cNvPr id="1298" name="Shape 1298"/>
          <p:cNvSpPr/>
          <p:nvPr/>
        </p:nvSpPr>
        <p:spPr>
          <a:xfrm>
            <a:off x="4033182" y="3545850"/>
            <a:ext cx="448800" cy="149100"/>
          </a:xfrm>
          <a:prstGeom prst="chevron">
            <a:avLst>
              <a:gd fmla="val 12673" name="adj"/>
            </a:avLst>
          </a:prstGeom>
          <a:solidFill>
            <a:srgbClr val="008774"/>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 </a:t>
            </a:r>
          </a:p>
        </p:txBody>
      </p:sp>
      <p:sp>
        <p:nvSpPr>
          <p:cNvPr id="1299" name="Shape 1299"/>
          <p:cNvSpPr/>
          <p:nvPr/>
        </p:nvSpPr>
        <p:spPr>
          <a:xfrm>
            <a:off x="4061253" y="3547200"/>
            <a:ext cx="420600" cy="149100"/>
          </a:xfrm>
          <a:prstGeom prst="chevron">
            <a:avLst>
              <a:gd fmla="val 12673" name="adj"/>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700">
                <a:solidFill>
                  <a:srgbClr val="FFFFFF"/>
                </a:solidFill>
                <a:latin typeface="Calibri"/>
                <a:ea typeface="Calibri"/>
                <a:cs typeface="Calibri"/>
                <a:sym typeface="Calibri"/>
              </a:rPr>
              <a:t>PAL</a:t>
            </a:r>
          </a:p>
        </p:txBody>
      </p:sp>
      <p:sp>
        <p:nvSpPr>
          <p:cNvPr id="1300" name="Shape 1300"/>
          <p:cNvSpPr/>
          <p:nvPr/>
        </p:nvSpPr>
        <p:spPr>
          <a:xfrm>
            <a:off x="4795182" y="3545850"/>
            <a:ext cx="448800" cy="149100"/>
          </a:xfrm>
          <a:prstGeom prst="chevron">
            <a:avLst>
              <a:gd fmla="val 12673" name="adj"/>
            </a:avLst>
          </a:prstGeom>
          <a:solidFill>
            <a:srgbClr val="008774"/>
          </a:solid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i="0" lang="en-US" sz="1200" u="none" cap="none" strike="noStrike">
                <a:solidFill>
                  <a:srgbClr val="FFFFFF"/>
                </a:solidFill>
                <a:latin typeface="Calibri"/>
                <a:ea typeface="Calibri"/>
                <a:cs typeface="Calibri"/>
                <a:sym typeface="Calibri"/>
              </a:rPr>
              <a:t> </a:t>
            </a:r>
          </a:p>
        </p:txBody>
      </p:sp>
      <p:sp>
        <p:nvSpPr>
          <p:cNvPr id="1301" name="Shape 1301"/>
          <p:cNvSpPr/>
          <p:nvPr/>
        </p:nvSpPr>
        <p:spPr>
          <a:xfrm>
            <a:off x="4823253" y="3547200"/>
            <a:ext cx="420600" cy="149100"/>
          </a:xfrm>
          <a:prstGeom prst="chevron">
            <a:avLst>
              <a:gd fmla="val 12673" name="adj"/>
            </a:avLst>
          </a:prstGeom>
          <a:noFill/>
          <a:ln>
            <a:noFill/>
          </a:ln>
        </p:spPr>
        <p:txBody>
          <a:bodyPr anchorCtr="0" anchor="ctr" bIns="45700" lIns="91425" rIns="91425" wrap="square" tIns="45700">
            <a:noAutofit/>
          </a:bodyPr>
          <a:lstStyle/>
          <a:p>
            <a:pPr indent="0" lvl="0" marL="0" marR="0" rtl="0" algn="l">
              <a:lnSpc>
                <a:spcPct val="100000"/>
              </a:lnSpc>
              <a:spcBef>
                <a:spcPts val="0"/>
              </a:spcBef>
              <a:spcAft>
                <a:spcPts val="0"/>
              </a:spcAft>
              <a:buClr>
                <a:srgbClr val="FFFFFF"/>
              </a:buClr>
              <a:buSzPct val="25000"/>
              <a:buFont typeface="Calibri"/>
              <a:buNone/>
            </a:pPr>
            <a:r>
              <a:rPr b="1" lang="en-US" sz="700">
                <a:solidFill>
                  <a:srgbClr val="FFFFFF"/>
                </a:solidFill>
                <a:latin typeface="Calibri"/>
                <a:ea typeface="Calibri"/>
                <a:cs typeface="Calibri"/>
                <a:sym typeface="Calibri"/>
              </a:rPr>
              <a:t>PAL</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6" name="Shape 1306"/>
        <p:cNvGrpSpPr/>
        <p:nvPr/>
      </p:nvGrpSpPr>
      <p:grpSpPr>
        <a:xfrm>
          <a:off x="0" y="0"/>
          <a:ext cx="0" cy="0"/>
          <a:chOff x="0" y="0"/>
          <a:chExt cx="0" cy="0"/>
        </a:xfrm>
      </p:grpSpPr>
      <p:pic>
        <p:nvPicPr>
          <p:cNvPr descr="photo-1428342319217-5fdaf6d7898e.jpeg" id="1307" name="Shape 1307"/>
          <p:cNvPicPr preferRelativeResize="0"/>
          <p:nvPr/>
        </p:nvPicPr>
        <p:blipFill rotWithShape="1">
          <a:blip r:embed="rId3">
            <a:alphaModFix/>
          </a:blip>
          <a:srcRect b="0" l="0" r="0" t="0"/>
          <a:stretch/>
        </p:blipFill>
        <p:spPr>
          <a:xfrm>
            <a:off x="1" y="0"/>
            <a:ext cx="9137903" cy="5141551"/>
          </a:xfrm>
          <a:prstGeom prst="rect">
            <a:avLst/>
          </a:prstGeom>
          <a:noFill/>
          <a:ln>
            <a:noFill/>
          </a:ln>
        </p:spPr>
      </p:pic>
      <p:sp>
        <p:nvSpPr>
          <p:cNvPr id="1308" name="Shape 1308"/>
          <p:cNvSpPr/>
          <p:nvPr/>
        </p:nvSpPr>
        <p:spPr>
          <a:xfrm>
            <a:off x="0" y="0"/>
            <a:ext cx="9144000" cy="5143500"/>
          </a:xfrm>
          <a:prstGeom prst="rect">
            <a:avLst/>
          </a:prstGeom>
          <a:solidFill>
            <a:srgbClr val="182730">
              <a:alpha val="69803"/>
            </a:srgb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rgbClr val="FFFFFF"/>
              </a:solidFill>
              <a:latin typeface="Arial"/>
              <a:ea typeface="Arial"/>
              <a:cs typeface="Arial"/>
              <a:sym typeface="Arial"/>
            </a:endParaRPr>
          </a:p>
        </p:txBody>
      </p:sp>
      <p:pic>
        <p:nvPicPr>
          <p:cNvPr id="1309" name="Shape 1309"/>
          <p:cNvPicPr preferRelativeResize="0"/>
          <p:nvPr/>
        </p:nvPicPr>
        <p:blipFill rotWithShape="1">
          <a:blip r:embed="rId4">
            <a:alphaModFix/>
          </a:blip>
          <a:srcRect b="0" l="0" r="0" t="0"/>
          <a:stretch/>
        </p:blipFill>
        <p:spPr>
          <a:xfrm>
            <a:off x="1724637" y="1933066"/>
            <a:ext cx="5622118" cy="1224366"/>
          </a:xfrm>
          <a:prstGeom prst="rect">
            <a:avLst/>
          </a:prstGeom>
          <a:noFill/>
          <a:ln>
            <a:noFill/>
          </a:ln>
        </p:spPr>
      </p:pic>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Shape 1314"/>
          <p:cNvSpPr txBox="1"/>
          <p:nvPr/>
        </p:nvSpPr>
        <p:spPr>
          <a:xfrm>
            <a:off x="2286626" y="2364961"/>
            <a:ext cx="4700075" cy="923330"/>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5400">
                <a:solidFill>
                  <a:schemeClr val="dk1"/>
                </a:solidFill>
                <a:latin typeface="Arial"/>
                <a:ea typeface="Arial"/>
                <a:cs typeface="Arial"/>
                <a:sym typeface="Arial"/>
              </a:rPr>
              <a:t>APPENDIX - 2</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19" name="Shape 1319"/>
        <p:cNvGrpSpPr/>
        <p:nvPr/>
      </p:nvGrpSpPr>
      <p:grpSpPr>
        <a:xfrm>
          <a:off x="0" y="0"/>
          <a:ext cx="0" cy="0"/>
          <a:chOff x="0" y="0"/>
          <a:chExt cx="0" cy="0"/>
        </a:xfrm>
      </p:grpSpPr>
      <p:sp>
        <p:nvSpPr>
          <p:cNvPr id="1320" name="Shape 1320"/>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08774"/>
              </a:buClr>
              <a:buSzPct val="25000"/>
              <a:buFont typeface="Arial"/>
              <a:buNone/>
            </a:pPr>
            <a:r>
              <a:rPr b="1" i="0" lang="en-US" sz="2800" u="none" cap="none" strike="noStrike">
                <a:solidFill>
                  <a:srgbClr val="008774"/>
                </a:solidFill>
                <a:latin typeface="Arial"/>
                <a:ea typeface="Arial"/>
                <a:cs typeface="Arial"/>
                <a:sym typeface="Arial"/>
              </a:rPr>
              <a:t>DIY Cloud Native Platform Reference Architecture </a:t>
            </a:r>
          </a:p>
        </p:txBody>
      </p:sp>
      <p:pic>
        <p:nvPicPr>
          <p:cNvPr id="1321" name="Shape 1321"/>
          <p:cNvPicPr preferRelativeResize="0"/>
          <p:nvPr/>
        </p:nvPicPr>
        <p:blipFill rotWithShape="1">
          <a:blip r:embed="rId3">
            <a:alphaModFix/>
          </a:blip>
          <a:srcRect b="0" l="0" r="0" t="0"/>
          <a:stretch/>
        </p:blipFill>
        <p:spPr>
          <a:xfrm>
            <a:off x="54620" y="658539"/>
            <a:ext cx="8947671" cy="445058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326" name="Shape 1326"/>
        <p:cNvGrpSpPr/>
        <p:nvPr/>
      </p:nvGrpSpPr>
      <p:grpSpPr>
        <a:xfrm>
          <a:off x="0" y="0"/>
          <a:ext cx="0" cy="0"/>
          <a:chOff x="0" y="0"/>
          <a:chExt cx="0" cy="0"/>
        </a:xfrm>
      </p:grpSpPr>
      <p:sp>
        <p:nvSpPr>
          <p:cNvPr id="1327" name="Shape 1327"/>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08774"/>
              </a:buClr>
              <a:buSzPct val="25000"/>
              <a:buFont typeface="Arial"/>
              <a:buNone/>
            </a:pPr>
            <a:r>
              <a:rPr b="1" i="0" lang="en-US" sz="2800" u="none" cap="none" strike="noStrike">
                <a:solidFill>
                  <a:srgbClr val="008774"/>
                </a:solidFill>
                <a:latin typeface="Arial"/>
                <a:ea typeface="Arial"/>
                <a:cs typeface="Arial"/>
                <a:sym typeface="Arial"/>
              </a:rPr>
              <a:t>Same Reference Arch with Cloud Foundry</a:t>
            </a:r>
          </a:p>
        </p:txBody>
      </p:sp>
      <p:sp>
        <p:nvSpPr>
          <p:cNvPr id="1328" name="Shape 1328"/>
          <p:cNvSpPr txBox="1"/>
          <p:nvPr>
            <p:ph idx="12" type="sldNum"/>
          </p:nvPr>
        </p:nvSpPr>
        <p:spPr>
          <a:xfrm>
            <a:off x="48247" y="4861463"/>
            <a:ext cx="373338" cy="273844"/>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pic>
        <p:nvPicPr>
          <p:cNvPr id="1329" name="Shape 1329"/>
          <p:cNvPicPr preferRelativeResize="0"/>
          <p:nvPr/>
        </p:nvPicPr>
        <p:blipFill rotWithShape="1">
          <a:blip r:embed="rId3">
            <a:alphaModFix/>
          </a:blip>
          <a:srcRect b="0" l="0" r="0" t="0"/>
          <a:stretch/>
        </p:blipFill>
        <p:spPr>
          <a:xfrm>
            <a:off x="40967" y="639197"/>
            <a:ext cx="8977492" cy="443997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pic>
        <p:nvPicPr>
          <p:cNvPr id="1335" name="Shape 1335"/>
          <p:cNvPicPr preferRelativeResize="0"/>
          <p:nvPr/>
        </p:nvPicPr>
        <p:blipFill rotWithShape="1">
          <a:blip r:embed="rId3">
            <a:alphaModFix/>
          </a:blip>
          <a:srcRect b="0" l="0" r="0" t="0"/>
          <a:stretch/>
        </p:blipFill>
        <p:spPr>
          <a:xfrm>
            <a:off x="570091" y="1147411"/>
            <a:ext cx="8044884" cy="3507279"/>
          </a:xfrm>
          <a:prstGeom prst="rect">
            <a:avLst/>
          </a:prstGeom>
          <a:noFill/>
          <a:ln>
            <a:noFill/>
          </a:ln>
        </p:spPr>
      </p:pic>
      <p:sp>
        <p:nvSpPr>
          <p:cNvPr id="1336" name="Shape 1336"/>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008774"/>
              </a:buClr>
              <a:buSzPct val="25000"/>
              <a:buFont typeface="Arial"/>
              <a:buNone/>
            </a:pPr>
            <a:r>
              <a:rPr b="1" i="0" lang="en-US" sz="2800" u="none" cap="none" strike="noStrike">
                <a:solidFill>
                  <a:srgbClr val="008774"/>
                </a:solidFill>
                <a:latin typeface="Arial"/>
                <a:ea typeface="Arial"/>
                <a:cs typeface="Arial"/>
                <a:sym typeface="Arial"/>
              </a:rPr>
              <a:t>Cloud Foundry Foundation</a:t>
            </a:r>
          </a:p>
        </p:txBody>
      </p:sp>
      <p:sp>
        <p:nvSpPr>
          <p:cNvPr id="1337" name="Shape 1337"/>
          <p:cNvSpPr txBox="1"/>
          <p:nvPr>
            <p:ph idx="12" type="sldNum"/>
          </p:nvPr>
        </p:nvSpPr>
        <p:spPr>
          <a:xfrm>
            <a:off x="48247" y="4861463"/>
            <a:ext cx="373338" cy="273844"/>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338" name="Shape 1338"/>
          <p:cNvSpPr txBox="1"/>
          <p:nvPr>
            <p:ph idx="1" type="body"/>
          </p:nvPr>
        </p:nvSpPr>
        <p:spPr>
          <a:xfrm>
            <a:off x="114300" y="624363"/>
            <a:ext cx="8796338" cy="288565"/>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595959"/>
              </a:buClr>
              <a:buSzPct val="25000"/>
              <a:buFont typeface="Arial"/>
              <a:buNone/>
            </a:pPr>
            <a:r>
              <a:rPr b="0" i="0" lang="en-US" sz="1800" u="none" cap="none" strike="noStrike">
                <a:solidFill>
                  <a:srgbClr val="595959"/>
                </a:solidFill>
                <a:latin typeface="Arial"/>
                <a:ea typeface="Arial"/>
                <a:cs typeface="Arial"/>
                <a:sym typeface="Arial"/>
              </a:rPr>
              <a:t>An Open Industry Standard</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Shape 1344"/>
          <p:cNvSpPr txBox="1"/>
          <p:nvPr>
            <p:ph idx="12" type="sldNum"/>
          </p:nvPr>
        </p:nvSpPr>
        <p:spPr>
          <a:xfrm>
            <a:off x="48247" y="4861463"/>
            <a:ext cx="373338" cy="273844"/>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345" name="Shape 1345"/>
          <p:cNvSpPr txBox="1"/>
          <p:nvPr>
            <p:ph type="title"/>
          </p:nvPr>
        </p:nvSpPr>
        <p:spPr>
          <a:xfrm>
            <a:off x="336303" y="241562"/>
            <a:ext cx="8522208" cy="474445"/>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008774"/>
              </a:buClr>
              <a:buSzPct val="25000"/>
              <a:buFont typeface="Arial"/>
              <a:buNone/>
            </a:pPr>
            <a:r>
              <a:rPr b="1" i="0" lang="en-US" sz="2800" u="none" cap="none" strike="noStrike">
                <a:solidFill>
                  <a:srgbClr val="008774"/>
                </a:solidFill>
                <a:latin typeface="Arial"/>
                <a:ea typeface="Arial"/>
                <a:cs typeface="Arial"/>
                <a:sym typeface="Arial"/>
              </a:rPr>
              <a:t>Customer Value</a:t>
            </a:r>
          </a:p>
        </p:txBody>
      </p:sp>
      <p:sp>
        <p:nvSpPr>
          <p:cNvPr id="1346" name="Shape 1346"/>
          <p:cNvSpPr txBox="1"/>
          <p:nvPr/>
        </p:nvSpPr>
        <p:spPr>
          <a:xfrm>
            <a:off x="-1365250" y="5000625"/>
            <a:ext cx="184666"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347" name="Shape 1347"/>
          <p:cNvSpPr txBox="1"/>
          <p:nvPr/>
        </p:nvSpPr>
        <p:spPr>
          <a:xfrm>
            <a:off x="3678103" y="1429050"/>
            <a:ext cx="1618893" cy="417664"/>
          </a:xfrm>
          <a:prstGeom prst="rect">
            <a:avLst/>
          </a:prstGeom>
          <a:noFill/>
          <a:ln>
            <a:noFill/>
          </a:ln>
        </p:spPr>
        <p:txBody>
          <a:bodyPr anchorCtr="0" anchor="t" bIns="45700" lIns="91425" rIns="91425" wrap="square" tIns="45700">
            <a:noAutofit/>
          </a:bodyPr>
          <a:lstStyle/>
          <a:p>
            <a:pPr indent="0" lvl="0" marL="0" marR="0" rtl="0" algn="ctr">
              <a:lnSpc>
                <a:spcPct val="110000"/>
              </a:lnSpc>
              <a:spcBef>
                <a:spcPts val="0"/>
              </a:spcBef>
              <a:spcAft>
                <a:spcPts val="0"/>
              </a:spcAft>
              <a:buClr>
                <a:schemeClr val="dk1"/>
              </a:buClr>
              <a:buSzPct val="25000"/>
              <a:buFont typeface="Arial"/>
              <a:buNone/>
            </a:pPr>
            <a:r>
              <a:rPr b="1" lang="en-US" sz="1200">
                <a:solidFill>
                  <a:schemeClr val="dk1"/>
                </a:solidFill>
                <a:latin typeface="Arial"/>
                <a:ea typeface="Arial"/>
                <a:cs typeface="Arial"/>
                <a:sym typeface="Arial"/>
              </a:rPr>
              <a:t>Federated Identity provider</a:t>
            </a:r>
          </a:p>
          <a:p>
            <a:pPr indent="0" lvl="0" marL="0" marR="0" rtl="0" algn="ctr">
              <a:lnSpc>
                <a:spcPct val="110000"/>
              </a:lnSpc>
              <a:spcBef>
                <a:spcPts val="240"/>
              </a:spcBef>
              <a:buClr>
                <a:schemeClr val="dk1"/>
              </a:buClr>
              <a:buFont typeface="Arial"/>
              <a:buNone/>
            </a:pPr>
            <a:r>
              <a:t/>
            </a:r>
            <a:endParaRPr b="1" sz="1200">
              <a:solidFill>
                <a:srgbClr val="182730"/>
              </a:solidFill>
              <a:latin typeface="Arial"/>
              <a:ea typeface="Arial"/>
              <a:cs typeface="Arial"/>
              <a:sym typeface="Arial"/>
            </a:endParaRPr>
          </a:p>
        </p:txBody>
      </p:sp>
      <p:sp>
        <p:nvSpPr>
          <p:cNvPr id="1348" name="Shape 1348"/>
          <p:cNvSpPr txBox="1"/>
          <p:nvPr/>
        </p:nvSpPr>
        <p:spPr>
          <a:xfrm>
            <a:off x="1405679" y="1429050"/>
            <a:ext cx="1618893" cy="417664"/>
          </a:xfrm>
          <a:prstGeom prst="rect">
            <a:avLst/>
          </a:prstGeom>
          <a:noFill/>
          <a:ln>
            <a:noFill/>
          </a:ln>
        </p:spPr>
        <p:txBody>
          <a:bodyPr anchorCtr="0" anchor="t" bIns="45700" lIns="91425" rIns="91425" wrap="square" tIns="45700">
            <a:noAutofit/>
          </a:bodyPr>
          <a:lstStyle/>
          <a:p>
            <a:pPr indent="0" lvl="0" marL="0" marR="0" rtl="0" algn="ctr">
              <a:lnSpc>
                <a:spcPct val="110000"/>
              </a:lnSpc>
              <a:spcBef>
                <a:spcPts val="0"/>
              </a:spcBef>
              <a:spcAft>
                <a:spcPts val="0"/>
              </a:spcAft>
              <a:buClr>
                <a:schemeClr val="dk1"/>
              </a:buClr>
              <a:buSzPct val="25000"/>
              <a:buFont typeface="Arial"/>
              <a:buNone/>
            </a:pPr>
            <a:r>
              <a:rPr b="1" lang="en-US" sz="1200">
                <a:solidFill>
                  <a:schemeClr val="dk1"/>
                </a:solidFill>
                <a:latin typeface="Arial"/>
                <a:ea typeface="Arial"/>
                <a:cs typeface="Arial"/>
                <a:sym typeface="Arial"/>
              </a:rPr>
              <a:t>Traditional way of enabling  SSO</a:t>
            </a:r>
          </a:p>
          <a:p>
            <a:pPr indent="0" lvl="0" marL="0" marR="0" rtl="0" algn="ctr">
              <a:lnSpc>
                <a:spcPct val="110000"/>
              </a:lnSpc>
              <a:spcBef>
                <a:spcPts val="240"/>
              </a:spcBef>
              <a:buClr>
                <a:schemeClr val="dk1"/>
              </a:buClr>
              <a:buFont typeface="Arial"/>
              <a:buNone/>
            </a:pPr>
            <a:r>
              <a:t/>
            </a:r>
            <a:endParaRPr b="1" sz="1200">
              <a:solidFill>
                <a:srgbClr val="182730"/>
              </a:solidFill>
              <a:latin typeface="Arial"/>
              <a:ea typeface="Arial"/>
              <a:cs typeface="Arial"/>
              <a:sym typeface="Arial"/>
            </a:endParaRPr>
          </a:p>
        </p:txBody>
      </p:sp>
      <p:sp>
        <p:nvSpPr>
          <p:cNvPr id="1349" name="Shape 1349"/>
          <p:cNvSpPr/>
          <p:nvPr/>
        </p:nvSpPr>
        <p:spPr>
          <a:xfrm>
            <a:off x="3472701" y="2046495"/>
            <a:ext cx="2342734" cy="646331"/>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Separate console for managing app specific config</a:t>
            </a:r>
          </a:p>
        </p:txBody>
      </p:sp>
      <p:sp>
        <p:nvSpPr>
          <p:cNvPr id="1350" name="Shape 1350"/>
          <p:cNvSpPr/>
          <p:nvPr/>
        </p:nvSpPr>
        <p:spPr>
          <a:xfrm>
            <a:off x="1136470" y="3095932"/>
            <a:ext cx="1935564" cy="461665"/>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Repeat per app, per environment </a:t>
            </a:r>
          </a:p>
        </p:txBody>
      </p:sp>
      <p:sp>
        <p:nvSpPr>
          <p:cNvPr id="1351" name="Shape 1351"/>
          <p:cNvSpPr/>
          <p:nvPr/>
        </p:nvSpPr>
        <p:spPr>
          <a:xfrm>
            <a:off x="3511570" y="3162395"/>
            <a:ext cx="1935564" cy="461665"/>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Repeat per app, per environment </a:t>
            </a:r>
          </a:p>
        </p:txBody>
      </p:sp>
      <p:sp>
        <p:nvSpPr>
          <p:cNvPr id="1352" name="Shape 1352"/>
          <p:cNvSpPr/>
          <p:nvPr/>
        </p:nvSpPr>
        <p:spPr>
          <a:xfrm>
            <a:off x="3511013" y="3887759"/>
            <a:ext cx="1967692" cy="461665"/>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Tickets for standing up Federation config</a:t>
            </a:r>
          </a:p>
        </p:txBody>
      </p:sp>
      <p:sp>
        <p:nvSpPr>
          <p:cNvPr id="1353" name="Shape 1353"/>
          <p:cNvSpPr/>
          <p:nvPr/>
        </p:nvSpPr>
        <p:spPr>
          <a:xfrm>
            <a:off x="1136470" y="2065642"/>
            <a:ext cx="2342734" cy="787395"/>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SSO agent install &amp; config</a:t>
            </a:r>
          </a:p>
          <a:p>
            <a:pPr indent="-285750" lvl="0" marL="285750" marR="0" rtl="0" algn="l">
              <a:spcBef>
                <a:spcPts val="1100"/>
              </a:spcBef>
              <a:spcAft>
                <a:spcPts val="0"/>
              </a:spcAft>
              <a:buClr>
                <a:srgbClr val="666666"/>
              </a:buClr>
              <a:buSzPct val="75000"/>
              <a:buFont typeface="Arial"/>
              <a:buChar char="•"/>
            </a:pPr>
            <a:r>
              <a:rPr lang="en-US" sz="1200">
                <a:solidFill>
                  <a:srgbClr val="666666"/>
                </a:solidFill>
                <a:latin typeface="Arial"/>
                <a:ea typeface="Arial"/>
                <a:cs typeface="Arial"/>
                <a:sym typeface="Arial"/>
              </a:rPr>
              <a:t>Configure the app to use the agent </a:t>
            </a:r>
          </a:p>
        </p:txBody>
      </p:sp>
      <p:sp>
        <p:nvSpPr>
          <p:cNvPr id="1354" name="Shape 1354"/>
          <p:cNvSpPr/>
          <p:nvPr/>
        </p:nvSpPr>
        <p:spPr>
          <a:xfrm>
            <a:off x="1136470" y="3883776"/>
            <a:ext cx="1967692" cy="461665"/>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Tickets for standing agent</a:t>
            </a:r>
          </a:p>
        </p:txBody>
      </p:sp>
      <p:cxnSp>
        <p:nvCxnSpPr>
          <p:cNvPr id="1355" name="Shape 1355"/>
          <p:cNvCxnSpPr/>
          <p:nvPr/>
        </p:nvCxnSpPr>
        <p:spPr>
          <a:xfrm flipH="1">
            <a:off x="3456919" y="1930440"/>
            <a:ext cx="5576" cy="2651760"/>
          </a:xfrm>
          <a:prstGeom prst="straightConnector1">
            <a:avLst/>
          </a:prstGeom>
          <a:noFill/>
          <a:ln cap="flat" cmpd="sng" w="19050">
            <a:solidFill>
              <a:schemeClr val="accent1"/>
            </a:solidFill>
            <a:prstDash val="solid"/>
            <a:round/>
            <a:headEnd len="med" w="med" type="none"/>
            <a:tailEnd len="med" w="med" type="none"/>
          </a:ln>
        </p:spPr>
      </p:cxnSp>
      <p:cxnSp>
        <p:nvCxnSpPr>
          <p:cNvPr id="1356" name="Shape 1356"/>
          <p:cNvCxnSpPr/>
          <p:nvPr/>
        </p:nvCxnSpPr>
        <p:spPr>
          <a:xfrm flipH="1">
            <a:off x="5615379" y="1930440"/>
            <a:ext cx="5576" cy="2651760"/>
          </a:xfrm>
          <a:prstGeom prst="straightConnector1">
            <a:avLst/>
          </a:prstGeom>
          <a:noFill/>
          <a:ln cap="flat" cmpd="sng" w="19050">
            <a:solidFill>
              <a:schemeClr val="accent1"/>
            </a:solidFill>
            <a:prstDash val="solid"/>
            <a:round/>
            <a:headEnd len="med" w="med" type="none"/>
            <a:tailEnd len="med" w="med" type="none"/>
          </a:ln>
        </p:spPr>
      </p:cxnSp>
      <p:cxnSp>
        <p:nvCxnSpPr>
          <p:cNvPr id="1357" name="Shape 1357"/>
          <p:cNvCxnSpPr/>
          <p:nvPr/>
        </p:nvCxnSpPr>
        <p:spPr>
          <a:xfrm>
            <a:off x="1104878" y="3027076"/>
            <a:ext cx="6693408" cy="0"/>
          </a:xfrm>
          <a:prstGeom prst="straightConnector1">
            <a:avLst/>
          </a:prstGeom>
          <a:noFill/>
          <a:ln cap="flat" cmpd="sng" w="19050">
            <a:solidFill>
              <a:schemeClr val="accent1"/>
            </a:solidFill>
            <a:prstDash val="solid"/>
            <a:round/>
            <a:headEnd len="med" w="med" type="none"/>
            <a:tailEnd len="med" w="med" type="none"/>
          </a:ln>
        </p:spPr>
      </p:cxnSp>
      <p:cxnSp>
        <p:nvCxnSpPr>
          <p:cNvPr id="1358" name="Shape 1358"/>
          <p:cNvCxnSpPr/>
          <p:nvPr/>
        </p:nvCxnSpPr>
        <p:spPr>
          <a:xfrm>
            <a:off x="1104878" y="3750072"/>
            <a:ext cx="6693408" cy="0"/>
          </a:xfrm>
          <a:prstGeom prst="straightConnector1">
            <a:avLst/>
          </a:prstGeom>
          <a:noFill/>
          <a:ln cap="flat" cmpd="sng" w="19050">
            <a:solidFill>
              <a:schemeClr val="accent1"/>
            </a:solidFill>
            <a:prstDash val="solid"/>
            <a:round/>
            <a:headEnd len="med" w="med" type="none"/>
            <a:tailEnd len="med" w="med" type="none"/>
          </a:ln>
        </p:spPr>
      </p:cxnSp>
      <p:cxnSp>
        <p:nvCxnSpPr>
          <p:cNvPr id="1359" name="Shape 1359"/>
          <p:cNvCxnSpPr/>
          <p:nvPr/>
        </p:nvCxnSpPr>
        <p:spPr>
          <a:xfrm>
            <a:off x="1104878" y="1942696"/>
            <a:ext cx="6693408" cy="0"/>
          </a:xfrm>
          <a:prstGeom prst="straightConnector1">
            <a:avLst/>
          </a:prstGeom>
          <a:noFill/>
          <a:ln cap="flat" cmpd="sng" w="19050">
            <a:solidFill>
              <a:schemeClr val="accent1"/>
            </a:solidFill>
            <a:prstDash val="solid"/>
            <a:round/>
            <a:headEnd len="med" w="med" type="none"/>
            <a:tailEnd len="med" w="med" type="none"/>
          </a:ln>
        </p:spPr>
      </p:cxnSp>
      <p:cxnSp>
        <p:nvCxnSpPr>
          <p:cNvPr id="1360" name="Shape 1360"/>
          <p:cNvCxnSpPr/>
          <p:nvPr/>
        </p:nvCxnSpPr>
        <p:spPr>
          <a:xfrm>
            <a:off x="1104878" y="4566675"/>
            <a:ext cx="6693408" cy="0"/>
          </a:xfrm>
          <a:prstGeom prst="straightConnector1">
            <a:avLst/>
          </a:prstGeom>
          <a:noFill/>
          <a:ln cap="flat" cmpd="sng" w="19050">
            <a:solidFill>
              <a:schemeClr val="accent1"/>
            </a:solidFill>
            <a:prstDash val="solid"/>
            <a:round/>
            <a:headEnd len="med" w="med" type="none"/>
            <a:tailEnd len="med" w="med" type="none"/>
          </a:ln>
        </p:spPr>
      </p:cxnSp>
      <p:sp>
        <p:nvSpPr>
          <p:cNvPr id="1361" name="Shape 1361"/>
          <p:cNvSpPr txBox="1"/>
          <p:nvPr/>
        </p:nvSpPr>
        <p:spPr>
          <a:xfrm>
            <a:off x="5832144" y="1445763"/>
            <a:ext cx="1618893" cy="417664"/>
          </a:xfrm>
          <a:prstGeom prst="rect">
            <a:avLst/>
          </a:prstGeom>
          <a:noFill/>
          <a:ln>
            <a:noFill/>
          </a:ln>
        </p:spPr>
        <p:txBody>
          <a:bodyPr anchorCtr="0" anchor="t" bIns="45700" lIns="91425" rIns="91425" wrap="square" tIns="45700">
            <a:noAutofit/>
          </a:bodyPr>
          <a:lstStyle/>
          <a:p>
            <a:pPr indent="0" lvl="0" marL="0" marR="0" rtl="0" algn="ctr">
              <a:lnSpc>
                <a:spcPct val="110000"/>
              </a:lnSpc>
              <a:spcBef>
                <a:spcPts val="0"/>
              </a:spcBef>
              <a:spcAft>
                <a:spcPts val="0"/>
              </a:spcAft>
              <a:buClr>
                <a:schemeClr val="dk1"/>
              </a:buClr>
              <a:buSzPct val="25000"/>
              <a:buFont typeface="Arial"/>
              <a:buNone/>
            </a:pPr>
            <a:r>
              <a:rPr b="1" lang="en-US" sz="1200">
                <a:solidFill>
                  <a:schemeClr val="dk1"/>
                </a:solidFill>
                <a:latin typeface="Arial"/>
                <a:ea typeface="Arial"/>
                <a:cs typeface="Arial"/>
                <a:sym typeface="Arial"/>
              </a:rPr>
              <a:t>PCF SSO</a:t>
            </a:r>
          </a:p>
          <a:p>
            <a:pPr indent="0" lvl="0" marL="0" marR="0" rtl="0" algn="ctr">
              <a:lnSpc>
                <a:spcPct val="110000"/>
              </a:lnSpc>
              <a:spcBef>
                <a:spcPts val="240"/>
              </a:spcBef>
              <a:buClr>
                <a:schemeClr val="dk1"/>
              </a:buClr>
              <a:buFont typeface="Arial"/>
              <a:buNone/>
            </a:pPr>
            <a:r>
              <a:t/>
            </a:r>
            <a:endParaRPr b="1" sz="1200">
              <a:solidFill>
                <a:srgbClr val="182730"/>
              </a:solidFill>
              <a:latin typeface="Arial"/>
              <a:ea typeface="Arial"/>
              <a:cs typeface="Arial"/>
              <a:sym typeface="Arial"/>
            </a:endParaRPr>
          </a:p>
        </p:txBody>
      </p:sp>
      <p:cxnSp>
        <p:nvCxnSpPr>
          <p:cNvPr id="1362" name="Shape 1362"/>
          <p:cNvCxnSpPr/>
          <p:nvPr/>
        </p:nvCxnSpPr>
        <p:spPr>
          <a:xfrm flipH="1">
            <a:off x="1099302" y="1927675"/>
            <a:ext cx="5576" cy="2651760"/>
          </a:xfrm>
          <a:prstGeom prst="straightConnector1">
            <a:avLst/>
          </a:prstGeom>
          <a:noFill/>
          <a:ln cap="flat" cmpd="sng" w="19050">
            <a:solidFill>
              <a:schemeClr val="accent1"/>
            </a:solidFill>
            <a:prstDash val="solid"/>
            <a:round/>
            <a:headEnd len="med" w="med" type="none"/>
            <a:tailEnd len="med" w="med" type="none"/>
          </a:ln>
        </p:spPr>
      </p:cxnSp>
      <p:cxnSp>
        <p:nvCxnSpPr>
          <p:cNvPr id="1363" name="Shape 1363"/>
          <p:cNvCxnSpPr/>
          <p:nvPr/>
        </p:nvCxnSpPr>
        <p:spPr>
          <a:xfrm flipH="1">
            <a:off x="7790339" y="1930440"/>
            <a:ext cx="5576" cy="2651760"/>
          </a:xfrm>
          <a:prstGeom prst="straightConnector1">
            <a:avLst/>
          </a:prstGeom>
          <a:noFill/>
          <a:ln cap="flat" cmpd="sng" w="19050">
            <a:solidFill>
              <a:schemeClr val="accent1"/>
            </a:solidFill>
            <a:prstDash val="solid"/>
            <a:round/>
            <a:headEnd len="med" w="med" type="none"/>
            <a:tailEnd len="med" w="med" type="none"/>
          </a:ln>
        </p:spPr>
      </p:cxnSp>
      <p:sp>
        <p:nvSpPr>
          <p:cNvPr id="1364" name="Shape 1364"/>
          <p:cNvSpPr/>
          <p:nvPr/>
        </p:nvSpPr>
        <p:spPr>
          <a:xfrm>
            <a:off x="5631636" y="2065642"/>
            <a:ext cx="1935564" cy="972061"/>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Configure identity provider</a:t>
            </a:r>
          </a:p>
          <a:p>
            <a:pPr indent="-285750" lvl="0" marL="285750" marR="0" rtl="0" algn="l">
              <a:spcBef>
                <a:spcPts val="1100"/>
              </a:spcBef>
              <a:spcAft>
                <a:spcPts val="0"/>
              </a:spcAft>
              <a:buClr>
                <a:srgbClr val="666666"/>
              </a:buClr>
              <a:buSzPct val="75000"/>
              <a:buFont typeface="Arial"/>
              <a:buChar char="•"/>
            </a:pPr>
            <a:r>
              <a:rPr lang="en-US" sz="1200">
                <a:solidFill>
                  <a:srgbClr val="666666"/>
                </a:solidFill>
                <a:latin typeface="Arial"/>
                <a:ea typeface="Arial"/>
                <a:cs typeface="Arial"/>
                <a:sym typeface="Arial"/>
              </a:rPr>
              <a:t>Bind SSO service instance</a:t>
            </a:r>
          </a:p>
        </p:txBody>
      </p:sp>
      <p:sp>
        <p:nvSpPr>
          <p:cNvPr id="1365" name="Shape 1365"/>
          <p:cNvSpPr/>
          <p:nvPr/>
        </p:nvSpPr>
        <p:spPr>
          <a:xfrm>
            <a:off x="5637664" y="3162395"/>
            <a:ext cx="1967692" cy="461665"/>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One time set up of a provider</a:t>
            </a:r>
          </a:p>
        </p:txBody>
      </p:sp>
      <p:sp>
        <p:nvSpPr>
          <p:cNvPr id="1366" name="Shape 1366"/>
          <p:cNvSpPr/>
          <p:nvPr/>
        </p:nvSpPr>
        <p:spPr>
          <a:xfrm>
            <a:off x="5652290" y="3883776"/>
            <a:ext cx="1967692" cy="461665"/>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Choose provider, bind app</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Shape 1372"/>
          <p:cNvSpPr txBox="1"/>
          <p:nvPr>
            <p:ph idx="12" type="sldNum"/>
          </p:nvPr>
        </p:nvSpPr>
        <p:spPr>
          <a:xfrm>
            <a:off x="48247" y="4861463"/>
            <a:ext cx="373338" cy="273844"/>
          </a:xfrm>
          <a:prstGeom prst="rect">
            <a:avLst/>
          </a:prstGeom>
          <a:noFill/>
          <a:ln>
            <a:noFill/>
          </a:ln>
        </p:spPr>
        <p:txBody>
          <a:bodyPr anchorCtr="0" anchor="ctr" bIns="45700" lIns="0"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1373" name="Shape 1373"/>
          <p:cNvSpPr txBox="1"/>
          <p:nvPr>
            <p:ph type="title"/>
          </p:nvPr>
        </p:nvSpPr>
        <p:spPr>
          <a:xfrm>
            <a:off x="336303" y="241562"/>
            <a:ext cx="8522208" cy="474445"/>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008774"/>
              </a:buClr>
              <a:buSzPct val="25000"/>
              <a:buFont typeface="Arial"/>
              <a:buNone/>
            </a:pPr>
            <a:r>
              <a:rPr b="1" i="0" lang="en-US" sz="2800" u="none" cap="none" strike="noStrike">
                <a:solidFill>
                  <a:srgbClr val="008774"/>
                </a:solidFill>
                <a:latin typeface="Arial"/>
                <a:ea typeface="Arial"/>
                <a:cs typeface="Arial"/>
                <a:sym typeface="Arial"/>
              </a:rPr>
              <a:t>Customer Value</a:t>
            </a:r>
          </a:p>
        </p:txBody>
      </p:sp>
      <p:sp>
        <p:nvSpPr>
          <p:cNvPr id="1374" name="Shape 1374"/>
          <p:cNvSpPr txBox="1"/>
          <p:nvPr/>
        </p:nvSpPr>
        <p:spPr>
          <a:xfrm>
            <a:off x="-1365250" y="5000625"/>
            <a:ext cx="184666" cy="307777"/>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1375" name="Shape 1375"/>
          <p:cNvSpPr/>
          <p:nvPr/>
        </p:nvSpPr>
        <p:spPr>
          <a:xfrm>
            <a:off x="1136469" y="2282019"/>
            <a:ext cx="4411161" cy="338554"/>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1" lang="en-US" sz="1600">
                <a:solidFill>
                  <a:srgbClr val="0A4D44"/>
                </a:solidFill>
                <a:latin typeface="Arial"/>
                <a:ea typeface="Arial"/>
                <a:cs typeface="Arial"/>
                <a:sym typeface="Arial"/>
              </a:rPr>
              <a:t>Reduce complexity</a:t>
            </a:r>
          </a:p>
        </p:txBody>
      </p:sp>
      <p:cxnSp>
        <p:nvCxnSpPr>
          <p:cNvPr id="1376" name="Shape 1376"/>
          <p:cNvCxnSpPr/>
          <p:nvPr/>
        </p:nvCxnSpPr>
        <p:spPr>
          <a:xfrm flipH="1">
            <a:off x="5615379" y="1930440"/>
            <a:ext cx="5576" cy="2651760"/>
          </a:xfrm>
          <a:prstGeom prst="straightConnector1">
            <a:avLst/>
          </a:prstGeom>
          <a:noFill/>
          <a:ln cap="flat" cmpd="sng" w="19050">
            <a:solidFill>
              <a:schemeClr val="accent1"/>
            </a:solidFill>
            <a:prstDash val="solid"/>
            <a:round/>
            <a:headEnd len="med" w="med" type="none"/>
            <a:tailEnd len="med" w="med" type="none"/>
          </a:ln>
        </p:spPr>
      </p:cxnSp>
      <p:cxnSp>
        <p:nvCxnSpPr>
          <p:cNvPr id="1377" name="Shape 1377"/>
          <p:cNvCxnSpPr/>
          <p:nvPr/>
        </p:nvCxnSpPr>
        <p:spPr>
          <a:xfrm>
            <a:off x="1104878" y="3027076"/>
            <a:ext cx="6693408" cy="0"/>
          </a:xfrm>
          <a:prstGeom prst="straightConnector1">
            <a:avLst/>
          </a:prstGeom>
          <a:noFill/>
          <a:ln cap="flat" cmpd="sng" w="19050">
            <a:solidFill>
              <a:schemeClr val="accent1"/>
            </a:solidFill>
            <a:prstDash val="solid"/>
            <a:round/>
            <a:headEnd len="med" w="med" type="none"/>
            <a:tailEnd len="med" w="med" type="none"/>
          </a:ln>
        </p:spPr>
      </p:cxnSp>
      <p:cxnSp>
        <p:nvCxnSpPr>
          <p:cNvPr id="1378" name="Shape 1378"/>
          <p:cNvCxnSpPr/>
          <p:nvPr/>
        </p:nvCxnSpPr>
        <p:spPr>
          <a:xfrm>
            <a:off x="1104878" y="3750072"/>
            <a:ext cx="6693408" cy="0"/>
          </a:xfrm>
          <a:prstGeom prst="straightConnector1">
            <a:avLst/>
          </a:prstGeom>
          <a:noFill/>
          <a:ln cap="flat" cmpd="sng" w="19050">
            <a:solidFill>
              <a:schemeClr val="accent1"/>
            </a:solidFill>
            <a:prstDash val="solid"/>
            <a:round/>
            <a:headEnd len="med" w="med" type="none"/>
            <a:tailEnd len="med" w="med" type="none"/>
          </a:ln>
        </p:spPr>
      </p:cxnSp>
      <p:cxnSp>
        <p:nvCxnSpPr>
          <p:cNvPr id="1379" name="Shape 1379"/>
          <p:cNvCxnSpPr/>
          <p:nvPr/>
        </p:nvCxnSpPr>
        <p:spPr>
          <a:xfrm>
            <a:off x="1104878" y="1942696"/>
            <a:ext cx="6693408" cy="0"/>
          </a:xfrm>
          <a:prstGeom prst="straightConnector1">
            <a:avLst/>
          </a:prstGeom>
          <a:noFill/>
          <a:ln cap="flat" cmpd="sng" w="19050">
            <a:solidFill>
              <a:schemeClr val="accent1"/>
            </a:solidFill>
            <a:prstDash val="solid"/>
            <a:round/>
            <a:headEnd len="med" w="med" type="none"/>
            <a:tailEnd len="med" w="med" type="none"/>
          </a:ln>
        </p:spPr>
      </p:cxnSp>
      <p:cxnSp>
        <p:nvCxnSpPr>
          <p:cNvPr id="1380" name="Shape 1380"/>
          <p:cNvCxnSpPr/>
          <p:nvPr/>
        </p:nvCxnSpPr>
        <p:spPr>
          <a:xfrm>
            <a:off x="1104878" y="4566675"/>
            <a:ext cx="6693408" cy="0"/>
          </a:xfrm>
          <a:prstGeom prst="straightConnector1">
            <a:avLst/>
          </a:prstGeom>
          <a:noFill/>
          <a:ln cap="flat" cmpd="sng" w="19050">
            <a:solidFill>
              <a:schemeClr val="accent1"/>
            </a:solidFill>
            <a:prstDash val="solid"/>
            <a:round/>
            <a:headEnd len="med" w="med" type="none"/>
            <a:tailEnd len="med" w="med" type="none"/>
          </a:ln>
        </p:spPr>
      </p:cxnSp>
      <p:cxnSp>
        <p:nvCxnSpPr>
          <p:cNvPr id="1381" name="Shape 1381"/>
          <p:cNvCxnSpPr/>
          <p:nvPr/>
        </p:nvCxnSpPr>
        <p:spPr>
          <a:xfrm flipH="1">
            <a:off x="1099302" y="1927675"/>
            <a:ext cx="5576" cy="2651760"/>
          </a:xfrm>
          <a:prstGeom prst="straightConnector1">
            <a:avLst/>
          </a:prstGeom>
          <a:noFill/>
          <a:ln cap="flat" cmpd="sng" w="19050">
            <a:solidFill>
              <a:schemeClr val="accent1"/>
            </a:solidFill>
            <a:prstDash val="solid"/>
            <a:round/>
            <a:headEnd len="med" w="med" type="none"/>
            <a:tailEnd len="med" w="med" type="none"/>
          </a:ln>
        </p:spPr>
      </p:cxnSp>
      <p:cxnSp>
        <p:nvCxnSpPr>
          <p:cNvPr id="1382" name="Shape 1382"/>
          <p:cNvCxnSpPr/>
          <p:nvPr/>
        </p:nvCxnSpPr>
        <p:spPr>
          <a:xfrm flipH="1">
            <a:off x="7790339" y="1930440"/>
            <a:ext cx="5576" cy="2651760"/>
          </a:xfrm>
          <a:prstGeom prst="straightConnector1">
            <a:avLst/>
          </a:prstGeom>
          <a:noFill/>
          <a:ln cap="flat" cmpd="sng" w="19050">
            <a:solidFill>
              <a:schemeClr val="accent1"/>
            </a:solidFill>
            <a:prstDash val="solid"/>
            <a:round/>
            <a:headEnd len="med" w="med" type="none"/>
            <a:tailEnd len="med" w="med" type="none"/>
          </a:ln>
        </p:spPr>
      </p:cxnSp>
      <p:sp>
        <p:nvSpPr>
          <p:cNvPr id="1383" name="Shape 1383"/>
          <p:cNvSpPr/>
          <p:nvPr/>
        </p:nvSpPr>
        <p:spPr>
          <a:xfrm>
            <a:off x="5631636" y="2065642"/>
            <a:ext cx="1935564" cy="972061"/>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Configure identity provider</a:t>
            </a:r>
          </a:p>
          <a:p>
            <a:pPr indent="-285750" lvl="0" marL="285750" marR="0" rtl="0" algn="l">
              <a:spcBef>
                <a:spcPts val="1100"/>
              </a:spcBef>
              <a:spcAft>
                <a:spcPts val="0"/>
              </a:spcAft>
              <a:buClr>
                <a:srgbClr val="666666"/>
              </a:buClr>
              <a:buSzPct val="75000"/>
              <a:buFont typeface="Arial"/>
              <a:buChar char="•"/>
            </a:pPr>
            <a:r>
              <a:rPr lang="en-US" sz="1200">
                <a:solidFill>
                  <a:srgbClr val="666666"/>
                </a:solidFill>
                <a:latin typeface="Arial"/>
                <a:ea typeface="Arial"/>
                <a:cs typeface="Arial"/>
                <a:sym typeface="Arial"/>
              </a:rPr>
              <a:t>Bind SSO service instance</a:t>
            </a:r>
          </a:p>
        </p:txBody>
      </p:sp>
      <p:sp>
        <p:nvSpPr>
          <p:cNvPr id="1384" name="Shape 1384"/>
          <p:cNvSpPr/>
          <p:nvPr/>
        </p:nvSpPr>
        <p:spPr>
          <a:xfrm>
            <a:off x="5637664" y="3162395"/>
            <a:ext cx="1967692" cy="461665"/>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One time set up of a provider</a:t>
            </a:r>
          </a:p>
        </p:txBody>
      </p:sp>
      <p:sp>
        <p:nvSpPr>
          <p:cNvPr id="1385" name="Shape 1385"/>
          <p:cNvSpPr/>
          <p:nvPr/>
        </p:nvSpPr>
        <p:spPr>
          <a:xfrm>
            <a:off x="5652290" y="3883776"/>
            <a:ext cx="1967692" cy="461665"/>
          </a:xfrm>
          <a:prstGeom prst="rect">
            <a:avLst/>
          </a:prstGeom>
          <a:noFill/>
          <a:ln>
            <a:noFill/>
          </a:ln>
        </p:spPr>
        <p:txBody>
          <a:bodyPr anchorCtr="0" anchor="t" bIns="45700" lIns="91425" rIns="91425" wrap="square" tIns="45700">
            <a:noAutofit/>
          </a:bodyPr>
          <a:lstStyle/>
          <a:p>
            <a:pPr indent="-285750" lvl="0" marL="285750" marR="0" rtl="0" algn="l">
              <a:spcBef>
                <a:spcPts val="0"/>
              </a:spcBef>
              <a:spcAft>
                <a:spcPts val="0"/>
              </a:spcAft>
              <a:buClr>
                <a:srgbClr val="666666"/>
              </a:buClr>
              <a:buSzPct val="75000"/>
              <a:buFont typeface="Arial"/>
              <a:buChar char="•"/>
            </a:pPr>
            <a:r>
              <a:rPr lang="en-US" sz="1200">
                <a:solidFill>
                  <a:srgbClr val="666666"/>
                </a:solidFill>
                <a:latin typeface="Arial"/>
                <a:ea typeface="Arial"/>
                <a:cs typeface="Arial"/>
                <a:sym typeface="Arial"/>
              </a:rPr>
              <a:t>Choose provider, bind app</a:t>
            </a:r>
          </a:p>
        </p:txBody>
      </p:sp>
      <p:sp>
        <p:nvSpPr>
          <p:cNvPr id="1386" name="Shape 1386"/>
          <p:cNvSpPr/>
          <p:nvPr/>
        </p:nvSpPr>
        <p:spPr>
          <a:xfrm>
            <a:off x="1137382" y="3179108"/>
            <a:ext cx="4411161" cy="338554"/>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1" lang="en-US" sz="1600">
                <a:solidFill>
                  <a:srgbClr val="0A4D44"/>
                </a:solidFill>
                <a:latin typeface="Arial"/>
                <a:ea typeface="Arial"/>
                <a:cs typeface="Arial"/>
                <a:sym typeface="Arial"/>
              </a:rPr>
              <a:t>Improve re-use/Automation/Time</a:t>
            </a:r>
          </a:p>
        </p:txBody>
      </p:sp>
      <p:sp>
        <p:nvSpPr>
          <p:cNvPr id="1387" name="Shape 1387"/>
          <p:cNvSpPr/>
          <p:nvPr/>
        </p:nvSpPr>
        <p:spPr>
          <a:xfrm>
            <a:off x="1104878" y="3938251"/>
            <a:ext cx="4411161" cy="338554"/>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SzPct val="25000"/>
              <a:buNone/>
            </a:pPr>
            <a:r>
              <a:rPr b="1" lang="en-US" sz="1600">
                <a:solidFill>
                  <a:srgbClr val="0A4D44"/>
                </a:solidFill>
                <a:latin typeface="Arial"/>
                <a:ea typeface="Arial"/>
                <a:cs typeface="Arial"/>
                <a:sym typeface="Arial"/>
              </a:rPr>
              <a:t>Enable Developer Self service </a:t>
            </a:r>
          </a:p>
        </p:txBody>
      </p:sp>
      <p:sp>
        <p:nvSpPr>
          <p:cNvPr id="1388" name="Shape 1388"/>
          <p:cNvSpPr txBox="1"/>
          <p:nvPr/>
        </p:nvSpPr>
        <p:spPr>
          <a:xfrm>
            <a:off x="3678103" y="1429050"/>
            <a:ext cx="1618893" cy="417664"/>
          </a:xfrm>
          <a:prstGeom prst="rect">
            <a:avLst/>
          </a:prstGeom>
          <a:noFill/>
          <a:ln>
            <a:noFill/>
          </a:ln>
        </p:spPr>
        <p:txBody>
          <a:bodyPr anchorCtr="0" anchor="t" bIns="45700" lIns="91425" rIns="91425" wrap="square" tIns="45700">
            <a:noAutofit/>
          </a:bodyPr>
          <a:lstStyle/>
          <a:p>
            <a:pPr indent="0" lvl="0" marL="0" marR="0" rtl="0" algn="ctr">
              <a:lnSpc>
                <a:spcPct val="110000"/>
              </a:lnSpc>
              <a:spcBef>
                <a:spcPts val="0"/>
              </a:spcBef>
              <a:spcAft>
                <a:spcPts val="0"/>
              </a:spcAft>
              <a:buClr>
                <a:schemeClr val="dk1"/>
              </a:buClr>
              <a:buSzPct val="25000"/>
              <a:buFont typeface="Arial"/>
              <a:buNone/>
            </a:pPr>
            <a:r>
              <a:rPr b="1" lang="en-US" sz="1200">
                <a:solidFill>
                  <a:schemeClr val="dk1"/>
                </a:solidFill>
                <a:latin typeface="Arial"/>
                <a:ea typeface="Arial"/>
                <a:cs typeface="Arial"/>
                <a:sym typeface="Arial"/>
              </a:rPr>
              <a:t>Federated Identity provider</a:t>
            </a:r>
          </a:p>
          <a:p>
            <a:pPr indent="0" lvl="0" marL="0" marR="0" rtl="0" algn="ctr">
              <a:lnSpc>
                <a:spcPct val="110000"/>
              </a:lnSpc>
              <a:spcBef>
                <a:spcPts val="240"/>
              </a:spcBef>
              <a:buClr>
                <a:schemeClr val="dk1"/>
              </a:buClr>
              <a:buFont typeface="Arial"/>
              <a:buNone/>
            </a:pPr>
            <a:r>
              <a:t/>
            </a:r>
            <a:endParaRPr b="1" sz="1200">
              <a:solidFill>
                <a:srgbClr val="182730"/>
              </a:solidFill>
              <a:latin typeface="Arial"/>
              <a:ea typeface="Arial"/>
              <a:cs typeface="Arial"/>
              <a:sym typeface="Arial"/>
            </a:endParaRPr>
          </a:p>
        </p:txBody>
      </p:sp>
      <p:sp>
        <p:nvSpPr>
          <p:cNvPr id="1389" name="Shape 1389"/>
          <p:cNvSpPr txBox="1"/>
          <p:nvPr/>
        </p:nvSpPr>
        <p:spPr>
          <a:xfrm>
            <a:off x="1405679" y="1429050"/>
            <a:ext cx="1618893" cy="417664"/>
          </a:xfrm>
          <a:prstGeom prst="rect">
            <a:avLst/>
          </a:prstGeom>
          <a:noFill/>
          <a:ln>
            <a:noFill/>
          </a:ln>
        </p:spPr>
        <p:txBody>
          <a:bodyPr anchorCtr="0" anchor="t" bIns="45700" lIns="91425" rIns="91425" wrap="square" tIns="45700">
            <a:noAutofit/>
          </a:bodyPr>
          <a:lstStyle/>
          <a:p>
            <a:pPr indent="0" lvl="0" marL="0" marR="0" rtl="0" algn="ctr">
              <a:lnSpc>
                <a:spcPct val="110000"/>
              </a:lnSpc>
              <a:spcBef>
                <a:spcPts val="0"/>
              </a:spcBef>
              <a:spcAft>
                <a:spcPts val="0"/>
              </a:spcAft>
              <a:buClr>
                <a:schemeClr val="dk1"/>
              </a:buClr>
              <a:buSzPct val="25000"/>
              <a:buFont typeface="Arial"/>
              <a:buNone/>
            </a:pPr>
            <a:r>
              <a:rPr b="1" lang="en-US" sz="1200">
                <a:solidFill>
                  <a:schemeClr val="dk1"/>
                </a:solidFill>
                <a:latin typeface="Arial"/>
                <a:ea typeface="Arial"/>
                <a:cs typeface="Arial"/>
                <a:sym typeface="Arial"/>
              </a:rPr>
              <a:t>Traditional way of enabling  SSO</a:t>
            </a:r>
          </a:p>
          <a:p>
            <a:pPr indent="0" lvl="0" marL="0" marR="0" rtl="0" algn="ctr">
              <a:lnSpc>
                <a:spcPct val="110000"/>
              </a:lnSpc>
              <a:spcBef>
                <a:spcPts val="240"/>
              </a:spcBef>
              <a:buClr>
                <a:schemeClr val="dk1"/>
              </a:buClr>
              <a:buFont typeface="Arial"/>
              <a:buNone/>
            </a:pPr>
            <a:r>
              <a:t/>
            </a:r>
            <a:endParaRPr b="1" sz="1200">
              <a:solidFill>
                <a:srgbClr val="182730"/>
              </a:solidFill>
              <a:latin typeface="Arial"/>
              <a:ea typeface="Arial"/>
              <a:cs typeface="Arial"/>
              <a:sym typeface="Arial"/>
            </a:endParaRPr>
          </a:p>
        </p:txBody>
      </p:sp>
      <p:sp>
        <p:nvSpPr>
          <p:cNvPr id="1390" name="Shape 1390"/>
          <p:cNvSpPr txBox="1"/>
          <p:nvPr/>
        </p:nvSpPr>
        <p:spPr>
          <a:xfrm>
            <a:off x="5832144" y="1445763"/>
            <a:ext cx="1618893" cy="417664"/>
          </a:xfrm>
          <a:prstGeom prst="rect">
            <a:avLst/>
          </a:prstGeom>
          <a:noFill/>
          <a:ln>
            <a:noFill/>
          </a:ln>
        </p:spPr>
        <p:txBody>
          <a:bodyPr anchorCtr="0" anchor="t" bIns="45700" lIns="91425" rIns="91425" wrap="square" tIns="45700">
            <a:noAutofit/>
          </a:bodyPr>
          <a:lstStyle/>
          <a:p>
            <a:pPr indent="0" lvl="0" marL="0" marR="0" rtl="0" algn="ctr">
              <a:lnSpc>
                <a:spcPct val="110000"/>
              </a:lnSpc>
              <a:spcBef>
                <a:spcPts val="0"/>
              </a:spcBef>
              <a:spcAft>
                <a:spcPts val="0"/>
              </a:spcAft>
              <a:buClr>
                <a:schemeClr val="dk1"/>
              </a:buClr>
              <a:buSzPct val="25000"/>
              <a:buFont typeface="Arial"/>
              <a:buNone/>
            </a:pPr>
            <a:r>
              <a:rPr b="1" lang="en-US" sz="1200">
                <a:solidFill>
                  <a:schemeClr val="dk1"/>
                </a:solidFill>
                <a:latin typeface="Arial"/>
                <a:ea typeface="Arial"/>
                <a:cs typeface="Arial"/>
                <a:sym typeface="Arial"/>
              </a:rPr>
              <a:t>PCF SSO</a:t>
            </a:r>
          </a:p>
          <a:p>
            <a:pPr indent="0" lvl="0" marL="0" marR="0" rtl="0" algn="ctr">
              <a:lnSpc>
                <a:spcPct val="110000"/>
              </a:lnSpc>
              <a:spcBef>
                <a:spcPts val="240"/>
              </a:spcBef>
              <a:buClr>
                <a:schemeClr val="dk1"/>
              </a:buClr>
              <a:buFont typeface="Arial"/>
              <a:buNone/>
            </a:pPr>
            <a:r>
              <a:t/>
            </a:r>
            <a:endParaRPr b="1" sz="1200">
              <a:solidFill>
                <a:srgbClr val="18273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Shape 374"/>
          <p:cNvPicPr preferRelativeResize="0"/>
          <p:nvPr/>
        </p:nvPicPr>
        <p:blipFill rotWithShape="1">
          <a:blip r:embed="rId3">
            <a:alphaModFix/>
          </a:blip>
          <a:srcRect b="0" l="31301" r="31535" t="0"/>
          <a:stretch/>
        </p:blipFill>
        <p:spPr>
          <a:xfrm>
            <a:off x="5705848" y="50800"/>
            <a:ext cx="3440382" cy="5099482"/>
          </a:xfrm>
          <a:prstGeom prst="rect">
            <a:avLst/>
          </a:prstGeom>
          <a:noFill/>
          <a:ln>
            <a:noFill/>
          </a:ln>
        </p:spPr>
      </p:pic>
      <p:pic>
        <p:nvPicPr>
          <p:cNvPr id="375" name="Shape 375"/>
          <p:cNvPicPr preferRelativeResize="0"/>
          <p:nvPr/>
        </p:nvPicPr>
        <p:blipFill rotWithShape="1">
          <a:blip r:embed="rId4">
            <a:alphaModFix/>
          </a:blip>
          <a:srcRect b="0" l="0" r="0" t="0"/>
          <a:stretch/>
        </p:blipFill>
        <p:spPr>
          <a:xfrm>
            <a:off x="1787481" y="2195428"/>
            <a:ext cx="5222619" cy="2829356"/>
          </a:xfrm>
          <a:prstGeom prst="rect">
            <a:avLst/>
          </a:prstGeom>
          <a:noFill/>
          <a:ln>
            <a:noFill/>
          </a:ln>
        </p:spPr>
      </p:pic>
      <p:sp>
        <p:nvSpPr>
          <p:cNvPr id="376" name="Shape 376"/>
          <p:cNvSpPr txBox="1"/>
          <p:nvPr>
            <p:ph type="title"/>
          </p:nvPr>
        </p:nvSpPr>
        <p:spPr>
          <a:xfrm>
            <a:off x="113722" y="149918"/>
            <a:ext cx="5511740" cy="1105141"/>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008774"/>
              </a:buClr>
              <a:buSzPct val="25000"/>
              <a:buFont typeface="Arial"/>
              <a:buNone/>
            </a:pPr>
            <a:r>
              <a:rPr b="1" i="0" lang="en-US" sz="2800" u="none" cap="none" strike="noStrike">
                <a:solidFill>
                  <a:srgbClr val="008774"/>
                </a:solidFill>
                <a:latin typeface="Arial"/>
                <a:ea typeface="Arial"/>
                <a:cs typeface="Arial"/>
                <a:sym typeface="Arial"/>
              </a:rPr>
              <a:t>Typical Platform Evolution</a:t>
            </a:r>
          </a:p>
        </p:txBody>
      </p:sp>
      <p:sp>
        <p:nvSpPr>
          <p:cNvPr id="377" name="Shape 377"/>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pic>
        <p:nvPicPr>
          <p:cNvPr id="378" name="Shape 378"/>
          <p:cNvPicPr preferRelativeResize="0"/>
          <p:nvPr/>
        </p:nvPicPr>
        <p:blipFill rotWithShape="1">
          <a:blip r:embed="rId5">
            <a:alphaModFix/>
          </a:blip>
          <a:srcRect b="0" l="0" r="0" t="0"/>
          <a:stretch/>
        </p:blipFill>
        <p:spPr>
          <a:xfrm>
            <a:off x="8242185" y="4843720"/>
            <a:ext cx="755621" cy="185251"/>
          </a:xfrm>
          <a:prstGeom prst="rect">
            <a:avLst/>
          </a:prstGeom>
          <a:noFill/>
          <a:ln>
            <a:noFill/>
          </a:ln>
        </p:spPr>
      </p:pic>
      <p:pic>
        <p:nvPicPr>
          <p:cNvPr id="379" name="Shape 379"/>
          <p:cNvPicPr preferRelativeResize="0"/>
          <p:nvPr/>
        </p:nvPicPr>
        <p:blipFill rotWithShape="1">
          <a:blip r:embed="rId6">
            <a:alphaModFix/>
          </a:blip>
          <a:srcRect b="0" l="0" r="0" t="0"/>
          <a:stretch/>
        </p:blipFill>
        <p:spPr>
          <a:xfrm>
            <a:off x="1138777" y="3893904"/>
            <a:ext cx="589791" cy="475892"/>
          </a:xfrm>
          <a:prstGeom prst="rect">
            <a:avLst/>
          </a:prstGeom>
          <a:noFill/>
          <a:ln>
            <a:noFill/>
          </a:ln>
        </p:spPr>
      </p:pic>
      <p:sp>
        <p:nvSpPr>
          <p:cNvPr id="380" name="Shape 380"/>
          <p:cNvSpPr txBox="1"/>
          <p:nvPr/>
        </p:nvSpPr>
        <p:spPr>
          <a:xfrm>
            <a:off x="384362" y="3534961"/>
            <a:ext cx="1043371" cy="45292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Arial"/>
              <a:buNone/>
            </a:pPr>
            <a:r>
              <a:rPr lang="en-US" sz="1400">
                <a:solidFill>
                  <a:schemeClr val="dk1"/>
                </a:solidFill>
                <a:latin typeface="Arial"/>
                <a:ea typeface="Arial"/>
                <a:cs typeface="Arial"/>
                <a:sym typeface="Arial"/>
              </a:rPr>
              <a:t>Scripting</a:t>
            </a:r>
          </a:p>
        </p:txBody>
      </p:sp>
      <p:sp>
        <p:nvSpPr>
          <p:cNvPr id="381" name="Shape 381"/>
          <p:cNvSpPr txBox="1"/>
          <p:nvPr/>
        </p:nvSpPr>
        <p:spPr>
          <a:xfrm>
            <a:off x="1668470" y="1652374"/>
            <a:ext cx="1575929" cy="75649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SzPct val="25000"/>
              <a:buFont typeface="Arial"/>
              <a:buNone/>
            </a:pPr>
            <a:r>
              <a:rPr lang="en-US" sz="1400">
                <a:solidFill>
                  <a:schemeClr val="dk1"/>
                </a:solidFill>
                <a:latin typeface="Arial"/>
                <a:ea typeface="Arial"/>
                <a:cs typeface="Arial"/>
                <a:sym typeface="Arial"/>
              </a:rPr>
              <a:t>Built some automation and containers</a:t>
            </a:r>
          </a:p>
        </p:txBody>
      </p:sp>
      <p:sp>
        <p:nvSpPr>
          <p:cNvPr id="382" name="Shape 382"/>
          <p:cNvSpPr txBox="1"/>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dk1"/>
              </a:buClr>
              <a:buFont typeface="Arial"/>
              <a:buNone/>
            </a:pPr>
            <a:r>
              <a:t/>
            </a:r>
            <a:endParaRPr sz="4400">
              <a:solidFill>
                <a:schemeClr val="dk1"/>
              </a:solidFill>
              <a:latin typeface="Arial"/>
              <a:ea typeface="Arial"/>
              <a:cs typeface="Arial"/>
              <a:sym typeface="Arial"/>
            </a:endParaRPr>
          </a:p>
        </p:txBody>
      </p:sp>
      <p:grpSp>
        <p:nvGrpSpPr>
          <p:cNvPr id="383" name="Shape 383"/>
          <p:cNvGrpSpPr/>
          <p:nvPr/>
        </p:nvGrpSpPr>
        <p:grpSpPr>
          <a:xfrm>
            <a:off x="2521397" y="2619608"/>
            <a:ext cx="1264796" cy="376800"/>
            <a:chOff x="2419064" y="2859242"/>
            <a:chExt cx="1264796" cy="376800"/>
          </a:xfrm>
        </p:grpSpPr>
        <p:pic>
          <p:nvPicPr>
            <p:cNvPr id="384" name="Shape 384"/>
            <p:cNvPicPr preferRelativeResize="0"/>
            <p:nvPr/>
          </p:nvPicPr>
          <p:blipFill rotWithShape="1">
            <a:blip r:embed="rId7">
              <a:alphaModFix/>
            </a:blip>
            <a:srcRect b="0" l="0" r="0" t="0"/>
            <a:stretch/>
          </p:blipFill>
          <p:spPr>
            <a:xfrm>
              <a:off x="2574467" y="3021470"/>
              <a:ext cx="1109393" cy="201809"/>
            </a:xfrm>
            <a:prstGeom prst="rect">
              <a:avLst/>
            </a:prstGeom>
            <a:noFill/>
            <a:ln>
              <a:noFill/>
            </a:ln>
          </p:spPr>
        </p:pic>
        <p:pic>
          <p:nvPicPr>
            <p:cNvPr id="385" name="Shape 385"/>
            <p:cNvPicPr preferRelativeResize="0"/>
            <p:nvPr/>
          </p:nvPicPr>
          <p:blipFill rotWithShape="1">
            <a:blip r:embed="rId8">
              <a:alphaModFix/>
            </a:blip>
            <a:srcRect b="0" l="0" r="0" t="0"/>
            <a:stretch/>
          </p:blipFill>
          <p:spPr>
            <a:xfrm>
              <a:off x="2419064" y="2859242"/>
              <a:ext cx="385964" cy="376800"/>
            </a:xfrm>
            <a:prstGeom prst="rect">
              <a:avLst/>
            </a:prstGeom>
            <a:noFill/>
            <a:ln>
              <a:noFill/>
            </a:ln>
          </p:spPr>
        </p:pic>
      </p:grpSp>
      <p:pic>
        <p:nvPicPr>
          <p:cNvPr id="386" name="Shape 386"/>
          <p:cNvPicPr preferRelativeResize="0"/>
          <p:nvPr/>
        </p:nvPicPr>
        <p:blipFill rotWithShape="1">
          <a:blip r:embed="rId9">
            <a:alphaModFix/>
          </a:blip>
          <a:srcRect b="0" l="0" r="0" t="0"/>
          <a:stretch/>
        </p:blipFill>
        <p:spPr>
          <a:xfrm>
            <a:off x="1778150" y="2523929"/>
            <a:ext cx="601086" cy="592080"/>
          </a:xfrm>
          <a:prstGeom prst="rect">
            <a:avLst/>
          </a:prstGeom>
          <a:noFill/>
          <a:ln>
            <a:noFill/>
          </a:ln>
        </p:spPr>
      </p:pic>
      <p:pic>
        <p:nvPicPr>
          <p:cNvPr id="387" name="Shape 387"/>
          <p:cNvPicPr preferRelativeResize="0"/>
          <p:nvPr/>
        </p:nvPicPr>
        <p:blipFill rotWithShape="1">
          <a:blip r:embed="rId10">
            <a:alphaModFix/>
          </a:blip>
          <a:srcRect b="0" l="0" r="0" t="0"/>
          <a:stretch/>
        </p:blipFill>
        <p:spPr>
          <a:xfrm>
            <a:off x="459610" y="3950294"/>
            <a:ext cx="575772" cy="368494"/>
          </a:xfrm>
          <a:prstGeom prst="rect">
            <a:avLst/>
          </a:prstGeom>
          <a:noFill/>
          <a:ln>
            <a:noFill/>
          </a:ln>
        </p:spPr>
      </p:pic>
      <p:grpSp>
        <p:nvGrpSpPr>
          <p:cNvPr id="388" name="Shape 388"/>
          <p:cNvGrpSpPr/>
          <p:nvPr/>
        </p:nvGrpSpPr>
        <p:grpSpPr>
          <a:xfrm>
            <a:off x="3249354" y="928568"/>
            <a:ext cx="2009613" cy="1444595"/>
            <a:chOff x="3249354" y="928568"/>
            <a:chExt cx="2009613" cy="1444595"/>
          </a:xfrm>
        </p:grpSpPr>
        <p:grpSp>
          <p:nvGrpSpPr>
            <p:cNvPr id="389" name="Shape 389"/>
            <p:cNvGrpSpPr/>
            <p:nvPr/>
          </p:nvGrpSpPr>
          <p:grpSpPr>
            <a:xfrm>
              <a:off x="4280584" y="1401942"/>
              <a:ext cx="978383" cy="291474"/>
              <a:chOff x="2419064" y="2859242"/>
              <a:chExt cx="1264796" cy="376800"/>
            </a:xfrm>
          </p:grpSpPr>
          <p:pic>
            <p:nvPicPr>
              <p:cNvPr id="390" name="Shape 390"/>
              <p:cNvPicPr preferRelativeResize="0"/>
              <p:nvPr/>
            </p:nvPicPr>
            <p:blipFill rotWithShape="1">
              <a:blip r:embed="rId7">
                <a:alphaModFix/>
              </a:blip>
              <a:srcRect b="0" l="0" r="0" t="0"/>
              <a:stretch/>
            </p:blipFill>
            <p:spPr>
              <a:xfrm>
                <a:off x="2574467" y="3021470"/>
                <a:ext cx="1109393" cy="201809"/>
              </a:xfrm>
              <a:prstGeom prst="rect">
                <a:avLst/>
              </a:prstGeom>
              <a:noFill/>
              <a:ln>
                <a:noFill/>
              </a:ln>
            </p:spPr>
          </p:pic>
          <p:pic>
            <p:nvPicPr>
              <p:cNvPr id="391" name="Shape 391"/>
              <p:cNvPicPr preferRelativeResize="0"/>
              <p:nvPr/>
            </p:nvPicPr>
            <p:blipFill rotWithShape="1">
              <a:blip r:embed="rId8">
                <a:alphaModFix/>
              </a:blip>
              <a:srcRect b="0" l="0" r="0" t="0"/>
              <a:stretch/>
            </p:blipFill>
            <p:spPr>
              <a:xfrm>
                <a:off x="2419064" y="2859242"/>
                <a:ext cx="385964" cy="376800"/>
              </a:xfrm>
              <a:prstGeom prst="rect">
                <a:avLst/>
              </a:prstGeom>
              <a:noFill/>
              <a:ln>
                <a:noFill/>
              </a:ln>
            </p:spPr>
          </p:pic>
        </p:grpSp>
        <p:grpSp>
          <p:nvGrpSpPr>
            <p:cNvPr id="392" name="Shape 392"/>
            <p:cNvGrpSpPr/>
            <p:nvPr/>
          </p:nvGrpSpPr>
          <p:grpSpPr>
            <a:xfrm>
              <a:off x="4280584" y="1628524"/>
              <a:ext cx="978383" cy="291474"/>
              <a:chOff x="2419064" y="2859242"/>
              <a:chExt cx="1264796" cy="376800"/>
            </a:xfrm>
          </p:grpSpPr>
          <p:pic>
            <p:nvPicPr>
              <p:cNvPr id="393" name="Shape 393"/>
              <p:cNvPicPr preferRelativeResize="0"/>
              <p:nvPr/>
            </p:nvPicPr>
            <p:blipFill rotWithShape="1">
              <a:blip r:embed="rId7">
                <a:alphaModFix/>
              </a:blip>
              <a:srcRect b="0" l="0" r="0" t="0"/>
              <a:stretch/>
            </p:blipFill>
            <p:spPr>
              <a:xfrm>
                <a:off x="2574467" y="3021470"/>
                <a:ext cx="1109393" cy="201809"/>
              </a:xfrm>
              <a:prstGeom prst="rect">
                <a:avLst/>
              </a:prstGeom>
              <a:noFill/>
              <a:ln>
                <a:noFill/>
              </a:ln>
            </p:spPr>
          </p:pic>
          <p:pic>
            <p:nvPicPr>
              <p:cNvPr id="394" name="Shape 394"/>
              <p:cNvPicPr preferRelativeResize="0"/>
              <p:nvPr/>
            </p:nvPicPr>
            <p:blipFill rotWithShape="1">
              <a:blip r:embed="rId8">
                <a:alphaModFix/>
              </a:blip>
              <a:srcRect b="0" l="0" r="0" t="0"/>
              <a:stretch/>
            </p:blipFill>
            <p:spPr>
              <a:xfrm>
                <a:off x="2419064" y="2859242"/>
                <a:ext cx="385964" cy="376800"/>
              </a:xfrm>
              <a:prstGeom prst="rect">
                <a:avLst/>
              </a:prstGeom>
              <a:noFill/>
              <a:ln>
                <a:noFill/>
              </a:ln>
            </p:spPr>
          </p:pic>
        </p:grpSp>
        <p:grpSp>
          <p:nvGrpSpPr>
            <p:cNvPr id="395" name="Shape 395"/>
            <p:cNvGrpSpPr/>
            <p:nvPr/>
          </p:nvGrpSpPr>
          <p:grpSpPr>
            <a:xfrm>
              <a:off x="3249354" y="928568"/>
              <a:ext cx="2009613" cy="1377975"/>
              <a:chOff x="3249354" y="928568"/>
              <a:chExt cx="2009613" cy="1377975"/>
            </a:xfrm>
          </p:grpSpPr>
          <p:sp>
            <p:nvSpPr>
              <p:cNvPr id="396" name="Shape 396"/>
              <p:cNvSpPr txBox="1"/>
              <p:nvPr/>
            </p:nvSpPr>
            <p:spPr>
              <a:xfrm>
                <a:off x="3249354" y="928568"/>
                <a:ext cx="1924062" cy="572186"/>
              </a:xfrm>
              <a:prstGeom prst="rect">
                <a:avLst/>
              </a:prstGeom>
              <a:noFill/>
              <a:ln>
                <a:noFill/>
              </a:ln>
            </p:spPr>
            <p:txBody>
              <a:bodyPr anchorCtr="0" anchor="t" bIns="91425" lIns="91425" rIns="91425" wrap="square" tIns="91425">
                <a:noAutofit/>
              </a:bodyPr>
              <a:lstStyle/>
              <a:p>
                <a:pPr indent="0" lvl="0" marL="0" marR="0" rtl="0" algn="l">
                  <a:spcBef>
                    <a:spcPts val="0"/>
                  </a:spcBef>
                  <a:buClr>
                    <a:srgbClr val="000000"/>
                  </a:buClr>
                  <a:buSzPct val="25000"/>
                  <a:buFont typeface="Arial"/>
                  <a:buNone/>
                </a:pPr>
                <a:r>
                  <a:rPr b="1" lang="en-US" sz="2000">
                    <a:solidFill>
                      <a:srgbClr val="000000"/>
                    </a:solidFill>
                    <a:latin typeface="Arial"/>
                    <a:ea typeface="Arial"/>
                    <a:cs typeface="Arial"/>
                    <a:sym typeface="Arial"/>
                  </a:rPr>
                  <a:t>New Reality</a:t>
                </a:r>
              </a:p>
            </p:txBody>
          </p:sp>
          <p:pic>
            <p:nvPicPr>
              <p:cNvPr id="397" name="Shape 397"/>
              <p:cNvPicPr preferRelativeResize="0"/>
              <p:nvPr/>
            </p:nvPicPr>
            <p:blipFill rotWithShape="1">
              <a:blip r:embed="rId11">
                <a:alphaModFix/>
              </a:blip>
              <a:srcRect b="0" l="0" r="0" t="0"/>
              <a:stretch/>
            </p:blipFill>
            <p:spPr>
              <a:xfrm>
                <a:off x="3321280" y="1541441"/>
                <a:ext cx="817839" cy="765102"/>
              </a:xfrm>
              <a:prstGeom prst="rect">
                <a:avLst/>
              </a:prstGeom>
              <a:noFill/>
              <a:ln>
                <a:noFill/>
              </a:ln>
            </p:spPr>
          </p:pic>
          <p:grpSp>
            <p:nvGrpSpPr>
              <p:cNvPr id="398" name="Shape 398"/>
              <p:cNvGrpSpPr/>
              <p:nvPr/>
            </p:nvGrpSpPr>
            <p:grpSpPr>
              <a:xfrm>
                <a:off x="4280584" y="1855106"/>
                <a:ext cx="978383" cy="291474"/>
                <a:chOff x="2419064" y="2859242"/>
                <a:chExt cx="1264796" cy="376800"/>
              </a:xfrm>
            </p:grpSpPr>
            <p:pic>
              <p:nvPicPr>
                <p:cNvPr id="399" name="Shape 399"/>
                <p:cNvPicPr preferRelativeResize="0"/>
                <p:nvPr/>
              </p:nvPicPr>
              <p:blipFill rotWithShape="1">
                <a:blip r:embed="rId7">
                  <a:alphaModFix/>
                </a:blip>
                <a:srcRect b="0" l="0" r="0" t="0"/>
                <a:stretch/>
              </p:blipFill>
              <p:spPr>
                <a:xfrm>
                  <a:off x="2574467" y="3021470"/>
                  <a:ext cx="1109393" cy="201809"/>
                </a:xfrm>
                <a:prstGeom prst="rect">
                  <a:avLst/>
                </a:prstGeom>
                <a:noFill/>
                <a:ln>
                  <a:noFill/>
                </a:ln>
              </p:spPr>
            </p:pic>
            <p:pic>
              <p:nvPicPr>
                <p:cNvPr id="400" name="Shape 400"/>
                <p:cNvPicPr preferRelativeResize="0"/>
                <p:nvPr/>
              </p:nvPicPr>
              <p:blipFill rotWithShape="1">
                <a:blip r:embed="rId8">
                  <a:alphaModFix/>
                </a:blip>
                <a:srcRect b="0" l="0" r="0" t="0"/>
                <a:stretch/>
              </p:blipFill>
              <p:spPr>
                <a:xfrm>
                  <a:off x="2419064" y="2859242"/>
                  <a:ext cx="385964" cy="376800"/>
                </a:xfrm>
                <a:prstGeom prst="rect">
                  <a:avLst/>
                </a:prstGeom>
                <a:noFill/>
                <a:ln>
                  <a:noFill/>
                </a:ln>
              </p:spPr>
            </p:pic>
          </p:grpSp>
        </p:grpSp>
        <p:grpSp>
          <p:nvGrpSpPr>
            <p:cNvPr id="401" name="Shape 401"/>
            <p:cNvGrpSpPr/>
            <p:nvPr/>
          </p:nvGrpSpPr>
          <p:grpSpPr>
            <a:xfrm>
              <a:off x="4280584" y="2081689"/>
              <a:ext cx="978383" cy="291474"/>
              <a:chOff x="2419064" y="2859242"/>
              <a:chExt cx="1264796" cy="376800"/>
            </a:xfrm>
          </p:grpSpPr>
          <p:pic>
            <p:nvPicPr>
              <p:cNvPr id="402" name="Shape 402"/>
              <p:cNvPicPr preferRelativeResize="0"/>
              <p:nvPr/>
            </p:nvPicPr>
            <p:blipFill rotWithShape="1">
              <a:blip r:embed="rId7">
                <a:alphaModFix/>
              </a:blip>
              <a:srcRect b="0" l="0" r="0" t="0"/>
              <a:stretch/>
            </p:blipFill>
            <p:spPr>
              <a:xfrm>
                <a:off x="2574467" y="3021470"/>
                <a:ext cx="1109393" cy="201809"/>
              </a:xfrm>
              <a:prstGeom prst="rect">
                <a:avLst/>
              </a:prstGeom>
              <a:noFill/>
              <a:ln>
                <a:noFill/>
              </a:ln>
            </p:spPr>
          </p:pic>
          <p:pic>
            <p:nvPicPr>
              <p:cNvPr id="403" name="Shape 403"/>
              <p:cNvPicPr preferRelativeResize="0"/>
              <p:nvPr/>
            </p:nvPicPr>
            <p:blipFill rotWithShape="1">
              <a:blip r:embed="rId8">
                <a:alphaModFix/>
              </a:blip>
              <a:srcRect b="0" l="0" r="0" t="0"/>
              <a:stretch/>
            </p:blipFill>
            <p:spPr>
              <a:xfrm>
                <a:off x="2419064" y="2859242"/>
                <a:ext cx="385964" cy="376800"/>
              </a:xfrm>
              <a:prstGeom prst="rect">
                <a:avLst/>
              </a:prstGeom>
              <a:noFill/>
              <a:ln>
                <a:noFill/>
              </a:ln>
            </p:spPr>
          </p:pic>
        </p:grpSp>
      </p:grpSp>
      <p:sp>
        <p:nvSpPr>
          <p:cNvPr id="404" name="Shape 404"/>
          <p:cNvSpPr/>
          <p:nvPr/>
        </p:nvSpPr>
        <p:spPr>
          <a:xfrm>
            <a:off x="2286000" y="1694587"/>
            <a:ext cx="4572000"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p:nvPr/>
        </p:nvSpPr>
        <p:spPr>
          <a:xfrm>
            <a:off x="3823096" y="498171"/>
            <a:ext cx="4926407" cy="4154983"/>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lang="en-US" sz="2800">
                <a:solidFill>
                  <a:srgbClr val="FFFFFF"/>
                </a:solidFill>
                <a:latin typeface="Arial"/>
                <a:ea typeface="Arial"/>
                <a:cs typeface="Arial"/>
                <a:sym typeface="Arial"/>
              </a:rPr>
              <a:t>“</a:t>
            </a:r>
            <a:r>
              <a:rPr lang="en-US" sz="2400">
                <a:solidFill>
                  <a:srgbClr val="FFFFFF"/>
                </a:solidFill>
                <a:latin typeface="Arial"/>
                <a:ea typeface="Arial"/>
                <a:cs typeface="Arial"/>
                <a:sym typeface="Arial"/>
              </a:rPr>
              <a:t>High performing organizations</a:t>
            </a:r>
            <a:r>
              <a:rPr lang="en-US" sz="2800">
                <a:solidFill>
                  <a:srgbClr val="FFFFFF"/>
                </a:solidFill>
                <a:latin typeface="Arial"/>
                <a:ea typeface="Arial"/>
                <a:cs typeface="Arial"/>
                <a:sym typeface="Arial"/>
              </a:rPr>
              <a:t> </a:t>
            </a:r>
            <a:r>
              <a:rPr b="1" lang="en-US" sz="3200">
                <a:solidFill>
                  <a:srgbClr val="55C3B0"/>
                </a:solidFill>
                <a:latin typeface="Arial"/>
                <a:ea typeface="Arial"/>
                <a:cs typeface="Arial"/>
                <a:sym typeface="Arial"/>
              </a:rPr>
              <a:t>do not trade off agility for safety. </a:t>
            </a:r>
          </a:p>
          <a:p>
            <a:pPr indent="0" lvl="0" marL="0" marR="0" rtl="0" algn="ctr">
              <a:spcBef>
                <a:spcPts val="0"/>
              </a:spcBef>
              <a:buNone/>
            </a:pPr>
            <a:r>
              <a:t/>
            </a:r>
            <a:endParaRPr sz="2800">
              <a:solidFill>
                <a:srgbClr val="FFFFFF"/>
              </a:solidFill>
              <a:latin typeface="Arial"/>
              <a:ea typeface="Arial"/>
              <a:cs typeface="Arial"/>
              <a:sym typeface="Arial"/>
            </a:endParaRPr>
          </a:p>
          <a:p>
            <a:pPr indent="0" lvl="0" marL="0" marR="0" rtl="0" algn="ctr">
              <a:spcBef>
                <a:spcPts val="0"/>
              </a:spcBef>
              <a:buSzPct val="25000"/>
              <a:buNone/>
            </a:pPr>
            <a:r>
              <a:rPr lang="en-US" sz="2400">
                <a:solidFill>
                  <a:srgbClr val="FFFFFF"/>
                </a:solidFill>
                <a:latin typeface="Arial"/>
                <a:ea typeface="Arial"/>
                <a:cs typeface="Arial"/>
                <a:sym typeface="Arial"/>
              </a:rPr>
              <a:t>In fact, high performance is characterized by consistent </a:t>
            </a:r>
            <a:r>
              <a:rPr b="1" lang="en-US" sz="3200">
                <a:solidFill>
                  <a:srgbClr val="55C3B0"/>
                </a:solidFill>
                <a:latin typeface="Arial"/>
                <a:ea typeface="Arial"/>
                <a:cs typeface="Arial"/>
                <a:sym typeface="Arial"/>
              </a:rPr>
              <a:t>improvements in levels of both agility and safety.”</a:t>
            </a:r>
          </a:p>
        </p:txBody>
      </p:sp>
      <p:pic>
        <p:nvPicPr>
          <p:cNvPr id="411" name="Shape 411"/>
          <p:cNvPicPr preferRelativeResize="0"/>
          <p:nvPr/>
        </p:nvPicPr>
        <p:blipFill rotWithShape="1">
          <a:blip r:embed="rId3">
            <a:alphaModFix/>
          </a:blip>
          <a:srcRect b="0" l="0" r="0" t="0"/>
          <a:stretch/>
        </p:blipFill>
        <p:spPr>
          <a:xfrm>
            <a:off x="0" y="0"/>
            <a:ext cx="3348059" cy="51246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418" name="Shape 418"/>
          <p:cNvGrpSpPr/>
          <p:nvPr/>
        </p:nvGrpSpPr>
        <p:grpSpPr>
          <a:xfrm>
            <a:off x="1265420" y="3046398"/>
            <a:ext cx="6482662" cy="1422044"/>
            <a:chOff x="1265420" y="3046398"/>
            <a:chExt cx="6482662" cy="1422044"/>
          </a:xfrm>
        </p:grpSpPr>
        <p:pic>
          <p:nvPicPr>
            <p:cNvPr id="419" name="Shape 419"/>
            <p:cNvPicPr preferRelativeResize="0"/>
            <p:nvPr/>
          </p:nvPicPr>
          <p:blipFill rotWithShape="1">
            <a:blip r:embed="rId3">
              <a:alphaModFix/>
            </a:blip>
            <a:srcRect b="0" l="0" r="0" t="0"/>
            <a:stretch/>
          </p:blipFill>
          <p:spPr>
            <a:xfrm>
              <a:off x="1265420" y="3046398"/>
              <a:ext cx="6482662" cy="1422044"/>
            </a:xfrm>
            <a:prstGeom prst="rect">
              <a:avLst/>
            </a:prstGeom>
            <a:noFill/>
            <a:ln>
              <a:noFill/>
            </a:ln>
          </p:spPr>
        </p:pic>
        <p:pic>
          <p:nvPicPr>
            <p:cNvPr descr="imgres.jpg" id="420" name="Shape 420"/>
            <p:cNvPicPr preferRelativeResize="0"/>
            <p:nvPr/>
          </p:nvPicPr>
          <p:blipFill rotWithShape="1">
            <a:blip r:embed="rId4">
              <a:alphaModFix/>
            </a:blip>
            <a:srcRect b="0" l="0" r="0" t="0"/>
            <a:stretch/>
          </p:blipFill>
          <p:spPr>
            <a:xfrm>
              <a:off x="3170075" y="3247107"/>
              <a:ext cx="293821" cy="347765"/>
            </a:xfrm>
            <a:prstGeom prst="rect">
              <a:avLst/>
            </a:prstGeom>
            <a:noFill/>
            <a:ln>
              <a:noFill/>
            </a:ln>
          </p:spPr>
        </p:pic>
        <p:sp>
          <p:nvSpPr>
            <p:cNvPr id="421" name="Shape 421"/>
            <p:cNvSpPr txBox="1"/>
            <p:nvPr/>
          </p:nvSpPr>
          <p:spPr>
            <a:xfrm>
              <a:off x="1426305" y="3159415"/>
              <a:ext cx="911427"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Operating </a:t>
              </a:r>
            </a:p>
            <a:p>
              <a:pPr indent="0" lvl="0" marL="0" marR="0" rtl="0" algn="l">
                <a:spcBef>
                  <a:spcPts val="0"/>
                </a:spcBef>
                <a:buSzPct val="25000"/>
                <a:buNone/>
              </a:pPr>
              <a:r>
                <a:rPr b="1" lang="en-US" sz="1200">
                  <a:solidFill>
                    <a:srgbClr val="008774"/>
                  </a:solidFill>
                  <a:latin typeface="Arial"/>
                  <a:ea typeface="Arial"/>
                  <a:cs typeface="Arial"/>
                  <a:sym typeface="Arial"/>
                </a:rPr>
                <a:t>System</a:t>
              </a:r>
            </a:p>
          </p:txBody>
        </p:sp>
        <p:sp>
          <p:nvSpPr>
            <p:cNvPr id="422" name="Shape 422"/>
            <p:cNvSpPr txBox="1"/>
            <p:nvPr/>
          </p:nvSpPr>
          <p:spPr>
            <a:xfrm>
              <a:off x="3564817" y="3916735"/>
              <a:ext cx="1035710"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Cloud API</a:t>
              </a:r>
            </a:p>
          </p:txBody>
        </p:sp>
        <p:sp>
          <p:nvSpPr>
            <p:cNvPr id="423" name="Shape 423"/>
            <p:cNvSpPr txBox="1"/>
            <p:nvPr/>
          </p:nvSpPr>
          <p:spPr>
            <a:xfrm>
              <a:off x="4197640" y="3264385"/>
              <a:ext cx="2249684"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Container Orchestration</a:t>
              </a:r>
            </a:p>
          </p:txBody>
        </p:sp>
        <p:pic>
          <p:nvPicPr>
            <p:cNvPr id="424" name="Shape 424"/>
            <p:cNvPicPr preferRelativeResize="0"/>
            <p:nvPr/>
          </p:nvPicPr>
          <p:blipFill rotWithShape="1">
            <a:blip r:embed="rId5">
              <a:alphaModFix/>
            </a:blip>
            <a:srcRect b="0" l="0" r="0" t="0"/>
            <a:stretch/>
          </p:blipFill>
          <p:spPr>
            <a:xfrm>
              <a:off x="4730136" y="3886190"/>
              <a:ext cx="592622" cy="354592"/>
            </a:xfrm>
            <a:prstGeom prst="rect">
              <a:avLst/>
            </a:prstGeom>
            <a:noFill/>
            <a:ln>
              <a:noFill/>
            </a:ln>
          </p:spPr>
        </p:pic>
        <p:pic>
          <p:nvPicPr>
            <p:cNvPr id="425" name="Shape 425"/>
            <p:cNvPicPr preferRelativeResize="0"/>
            <p:nvPr/>
          </p:nvPicPr>
          <p:blipFill rotWithShape="1">
            <a:blip r:embed="rId6">
              <a:alphaModFix/>
            </a:blip>
            <a:srcRect b="0" l="0" r="0" t="0"/>
            <a:stretch/>
          </p:blipFill>
          <p:spPr>
            <a:xfrm>
              <a:off x="6447324" y="3152533"/>
              <a:ext cx="442855" cy="466955"/>
            </a:xfrm>
            <a:prstGeom prst="rect">
              <a:avLst/>
            </a:prstGeom>
            <a:noFill/>
            <a:ln>
              <a:noFill/>
            </a:ln>
          </p:spPr>
        </p:pic>
      </p:grpSp>
      <p:pic>
        <p:nvPicPr>
          <p:cNvPr id="426" name="Shape 426"/>
          <p:cNvPicPr preferRelativeResize="0"/>
          <p:nvPr/>
        </p:nvPicPr>
        <p:blipFill rotWithShape="1">
          <a:blip r:embed="rId7">
            <a:alphaModFix/>
          </a:blip>
          <a:srcRect b="0" l="0" r="0" t="0"/>
          <a:stretch/>
        </p:blipFill>
        <p:spPr>
          <a:xfrm>
            <a:off x="2000460" y="4416964"/>
            <a:ext cx="4873112" cy="456347"/>
          </a:xfrm>
          <a:prstGeom prst="rect">
            <a:avLst/>
          </a:prstGeom>
          <a:noFill/>
          <a:ln>
            <a:noFill/>
          </a:ln>
        </p:spPr>
      </p:pic>
      <p:pic>
        <p:nvPicPr>
          <p:cNvPr id="427" name="Shape 427"/>
          <p:cNvPicPr preferRelativeResize="0"/>
          <p:nvPr/>
        </p:nvPicPr>
        <p:blipFill rotWithShape="1">
          <a:blip r:embed="rId8">
            <a:alphaModFix/>
          </a:blip>
          <a:srcRect b="0" l="0" r="0" t="0"/>
          <a:stretch/>
        </p:blipFill>
        <p:spPr>
          <a:xfrm>
            <a:off x="240966" y="217325"/>
            <a:ext cx="977509" cy="4294537"/>
          </a:xfrm>
          <a:prstGeom prst="rect">
            <a:avLst/>
          </a:prstGeom>
          <a:noFill/>
          <a:ln>
            <a:noFill/>
          </a:ln>
        </p:spPr>
      </p:pic>
      <p:grpSp>
        <p:nvGrpSpPr>
          <p:cNvPr id="428" name="Shape 428"/>
          <p:cNvGrpSpPr/>
          <p:nvPr/>
        </p:nvGrpSpPr>
        <p:grpSpPr>
          <a:xfrm>
            <a:off x="1265420" y="256804"/>
            <a:ext cx="3166342" cy="2485250"/>
            <a:chOff x="1265420" y="277798"/>
            <a:chExt cx="3166342" cy="2485250"/>
          </a:xfrm>
        </p:grpSpPr>
        <p:pic>
          <p:nvPicPr>
            <p:cNvPr id="429" name="Shape 429"/>
            <p:cNvPicPr preferRelativeResize="0"/>
            <p:nvPr/>
          </p:nvPicPr>
          <p:blipFill rotWithShape="1">
            <a:blip r:embed="rId9">
              <a:alphaModFix/>
            </a:blip>
            <a:srcRect b="0" l="0" r="0" t="0"/>
            <a:stretch/>
          </p:blipFill>
          <p:spPr>
            <a:xfrm>
              <a:off x="1265420" y="574736"/>
              <a:ext cx="3166342" cy="2188312"/>
            </a:xfrm>
            <a:prstGeom prst="rect">
              <a:avLst/>
            </a:prstGeom>
            <a:noFill/>
            <a:ln>
              <a:noFill/>
            </a:ln>
          </p:spPr>
        </p:pic>
        <p:sp>
          <p:nvSpPr>
            <p:cNvPr id="430" name="Shape 430"/>
            <p:cNvSpPr txBox="1"/>
            <p:nvPr/>
          </p:nvSpPr>
          <p:spPr>
            <a:xfrm>
              <a:off x="1400306" y="737755"/>
              <a:ext cx="997013"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Multiple</a:t>
              </a:r>
            </a:p>
            <a:p>
              <a:pPr indent="0" lvl="0" marL="0" marR="0" rtl="0" algn="l">
                <a:spcBef>
                  <a:spcPts val="0"/>
                </a:spcBef>
                <a:buSzPct val="25000"/>
                <a:buNone/>
              </a:pPr>
              <a:r>
                <a:rPr b="1" lang="en-US" sz="1200">
                  <a:solidFill>
                    <a:srgbClr val="008774"/>
                  </a:solidFill>
                  <a:latin typeface="Arial"/>
                  <a:ea typeface="Arial"/>
                  <a:cs typeface="Arial"/>
                  <a:sym typeface="Arial"/>
                </a:rPr>
                <a:t>Languages</a:t>
              </a:r>
            </a:p>
          </p:txBody>
        </p:sp>
        <p:sp>
          <p:nvSpPr>
            <p:cNvPr id="431" name="Shape 431"/>
            <p:cNvSpPr txBox="1"/>
            <p:nvPr/>
          </p:nvSpPr>
          <p:spPr>
            <a:xfrm>
              <a:off x="1400306" y="1441939"/>
              <a:ext cx="1211239"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Microservices</a:t>
              </a:r>
            </a:p>
            <a:p>
              <a:pPr indent="0" lvl="0" marL="0" marR="0" rtl="0" algn="l">
                <a:spcBef>
                  <a:spcPts val="0"/>
                </a:spcBef>
                <a:buSzPct val="25000"/>
                <a:buNone/>
              </a:pPr>
              <a:r>
                <a:rPr b="1" lang="en-US" sz="1200">
                  <a:solidFill>
                    <a:srgbClr val="008774"/>
                  </a:solidFill>
                  <a:latin typeface="Arial"/>
                  <a:ea typeface="Arial"/>
                  <a:cs typeface="Arial"/>
                  <a:sym typeface="Arial"/>
                </a:rPr>
                <a:t>Support</a:t>
              </a:r>
            </a:p>
          </p:txBody>
        </p:sp>
        <p:sp>
          <p:nvSpPr>
            <p:cNvPr id="432" name="Shape 432"/>
            <p:cNvSpPr txBox="1"/>
            <p:nvPr/>
          </p:nvSpPr>
          <p:spPr>
            <a:xfrm>
              <a:off x="1400306" y="2116246"/>
              <a:ext cx="1074257"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Services</a:t>
              </a:r>
            </a:p>
            <a:p>
              <a:pPr indent="0" lvl="0" marL="0" marR="0" rtl="0" algn="l">
                <a:spcBef>
                  <a:spcPts val="0"/>
                </a:spcBef>
                <a:buSzPct val="25000"/>
                <a:buNone/>
              </a:pPr>
              <a:r>
                <a:rPr b="1" lang="en-US" sz="1200">
                  <a:solidFill>
                    <a:srgbClr val="008774"/>
                  </a:solidFill>
                  <a:latin typeface="Arial"/>
                  <a:ea typeface="Arial"/>
                  <a:cs typeface="Arial"/>
                  <a:sym typeface="Arial"/>
                </a:rPr>
                <a:t>Marketplace</a:t>
              </a:r>
            </a:p>
          </p:txBody>
        </p:sp>
        <p:pic>
          <p:nvPicPr>
            <p:cNvPr id="433" name="Shape 433"/>
            <p:cNvPicPr preferRelativeResize="0"/>
            <p:nvPr/>
          </p:nvPicPr>
          <p:blipFill rotWithShape="1">
            <a:blip r:embed="rId10">
              <a:alphaModFix/>
            </a:blip>
            <a:srcRect b="0" l="0" r="0" t="0"/>
            <a:stretch/>
          </p:blipFill>
          <p:spPr>
            <a:xfrm>
              <a:off x="3480758" y="1469415"/>
              <a:ext cx="639214" cy="432586"/>
            </a:xfrm>
            <a:prstGeom prst="rect">
              <a:avLst/>
            </a:prstGeom>
            <a:noFill/>
            <a:ln>
              <a:noFill/>
            </a:ln>
          </p:spPr>
        </p:pic>
        <p:pic>
          <p:nvPicPr>
            <p:cNvPr id="434" name="Shape 434"/>
            <p:cNvPicPr preferRelativeResize="0"/>
            <p:nvPr/>
          </p:nvPicPr>
          <p:blipFill rotWithShape="1">
            <a:blip r:embed="rId11">
              <a:alphaModFix/>
            </a:blip>
            <a:srcRect b="0" l="0" r="0" t="0"/>
            <a:stretch/>
          </p:blipFill>
          <p:spPr>
            <a:xfrm>
              <a:off x="2746827" y="1453012"/>
              <a:ext cx="582242" cy="445554"/>
            </a:xfrm>
            <a:prstGeom prst="rect">
              <a:avLst/>
            </a:prstGeom>
            <a:noFill/>
            <a:ln>
              <a:noFill/>
            </a:ln>
          </p:spPr>
        </p:pic>
        <p:pic>
          <p:nvPicPr>
            <p:cNvPr descr="Java_logo.png" id="435" name="Shape 435"/>
            <p:cNvPicPr preferRelativeResize="0"/>
            <p:nvPr/>
          </p:nvPicPr>
          <p:blipFill rotWithShape="1">
            <a:blip r:embed="rId12">
              <a:alphaModFix/>
            </a:blip>
            <a:srcRect b="0" l="0" r="0" t="0"/>
            <a:stretch/>
          </p:blipFill>
          <p:spPr>
            <a:xfrm>
              <a:off x="2347514" y="693749"/>
              <a:ext cx="518799" cy="518799"/>
            </a:xfrm>
            <a:prstGeom prst="rect">
              <a:avLst/>
            </a:prstGeom>
            <a:noFill/>
            <a:ln>
              <a:noFill/>
            </a:ln>
          </p:spPr>
        </p:pic>
        <p:pic>
          <p:nvPicPr>
            <p:cNvPr descr="microsoft_.net_.gif" id="436" name="Shape 436"/>
            <p:cNvPicPr preferRelativeResize="0"/>
            <p:nvPr/>
          </p:nvPicPr>
          <p:blipFill rotWithShape="1">
            <a:blip r:embed="rId13">
              <a:alphaModFix/>
            </a:blip>
            <a:srcRect b="0" l="0" r="0" t="0"/>
            <a:stretch/>
          </p:blipFill>
          <p:spPr>
            <a:xfrm>
              <a:off x="2925171" y="787547"/>
              <a:ext cx="377555" cy="377555"/>
            </a:xfrm>
            <a:prstGeom prst="rect">
              <a:avLst/>
            </a:prstGeom>
            <a:noFill/>
            <a:ln>
              <a:noFill/>
            </a:ln>
          </p:spPr>
        </p:pic>
        <p:pic>
          <p:nvPicPr>
            <p:cNvPr descr="nodejs.png" id="437" name="Shape 437"/>
            <p:cNvPicPr preferRelativeResize="0"/>
            <p:nvPr/>
          </p:nvPicPr>
          <p:blipFill rotWithShape="1">
            <a:blip r:embed="rId14">
              <a:alphaModFix/>
            </a:blip>
            <a:srcRect b="0" l="0" r="0" t="0"/>
            <a:stretch/>
          </p:blipFill>
          <p:spPr>
            <a:xfrm>
              <a:off x="3456422" y="797849"/>
              <a:ext cx="389441" cy="389441"/>
            </a:xfrm>
            <a:prstGeom prst="rect">
              <a:avLst/>
            </a:prstGeom>
            <a:noFill/>
            <a:ln>
              <a:noFill/>
            </a:ln>
          </p:spPr>
        </p:pic>
        <p:pic>
          <p:nvPicPr>
            <p:cNvPr id="438" name="Shape 438"/>
            <p:cNvPicPr preferRelativeResize="0"/>
            <p:nvPr/>
          </p:nvPicPr>
          <p:blipFill rotWithShape="1">
            <a:blip r:embed="rId15">
              <a:alphaModFix/>
            </a:blip>
            <a:srcRect b="0" l="0" r="0" t="0"/>
            <a:stretch/>
          </p:blipFill>
          <p:spPr>
            <a:xfrm>
              <a:off x="4020470" y="967687"/>
              <a:ext cx="187477" cy="50678"/>
            </a:xfrm>
            <a:prstGeom prst="rect">
              <a:avLst/>
            </a:prstGeom>
            <a:noFill/>
            <a:ln>
              <a:noFill/>
            </a:ln>
          </p:spPr>
        </p:pic>
        <p:sp>
          <p:nvSpPr>
            <p:cNvPr id="439" name="Shape 439"/>
            <p:cNvSpPr txBox="1"/>
            <p:nvPr/>
          </p:nvSpPr>
          <p:spPr>
            <a:xfrm>
              <a:off x="2208782" y="277798"/>
              <a:ext cx="1356035"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DEVELOPMENT</a:t>
              </a:r>
            </a:p>
          </p:txBody>
        </p:sp>
        <p:sp>
          <p:nvSpPr>
            <p:cNvPr id="440" name="Shape 440"/>
            <p:cNvSpPr/>
            <p:nvPr/>
          </p:nvSpPr>
          <p:spPr>
            <a:xfrm>
              <a:off x="2481824" y="2137519"/>
              <a:ext cx="425786" cy="425786"/>
            </a:xfrm>
            <a:prstGeom prst="ellipse">
              <a:avLst/>
            </a:prstGeom>
            <a:solidFill>
              <a:srgbClr val="D3EAE6"/>
            </a:solidFill>
            <a:ln cap="flat" cmpd="sng" w="12700">
              <a:solidFill>
                <a:srgbClr val="58C6B8"/>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chemeClr val="accent1"/>
                  </a:solidFill>
                  <a:latin typeface="Arial"/>
                  <a:ea typeface="Arial"/>
                  <a:cs typeface="Arial"/>
                  <a:sym typeface="Arial"/>
                </a:rPr>
                <a:t>Native</a:t>
              </a:r>
            </a:p>
          </p:txBody>
        </p:sp>
        <p:sp>
          <p:nvSpPr>
            <p:cNvPr id="441" name="Shape 441"/>
            <p:cNvSpPr/>
            <p:nvPr/>
          </p:nvSpPr>
          <p:spPr>
            <a:xfrm>
              <a:off x="3067369" y="2127022"/>
              <a:ext cx="425786" cy="425786"/>
            </a:xfrm>
            <a:prstGeom prst="ellipse">
              <a:avLst/>
            </a:prstGeom>
            <a:solidFill>
              <a:srgbClr val="E0E0E0"/>
            </a:solidFill>
            <a:ln cap="flat" cmpd="sng" w="12700">
              <a:solidFill>
                <a:srgbClr val="BFBFBF"/>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rgbClr val="909090"/>
                  </a:solidFill>
                  <a:latin typeface="Arial"/>
                  <a:ea typeface="Arial"/>
                  <a:cs typeface="Arial"/>
                  <a:sym typeface="Arial"/>
                </a:rPr>
                <a:t>User</a:t>
              </a:r>
              <a:br>
                <a:rPr b="1" lang="en-US" sz="700">
                  <a:solidFill>
                    <a:srgbClr val="909090"/>
                  </a:solidFill>
                  <a:latin typeface="Arial"/>
                  <a:ea typeface="Arial"/>
                  <a:cs typeface="Arial"/>
                  <a:sym typeface="Arial"/>
                </a:rPr>
              </a:br>
              <a:r>
                <a:rPr b="1" lang="en-US" sz="700">
                  <a:solidFill>
                    <a:srgbClr val="909090"/>
                  </a:solidFill>
                  <a:latin typeface="Arial"/>
                  <a:ea typeface="Arial"/>
                  <a:cs typeface="Arial"/>
                  <a:sym typeface="Arial"/>
                </a:rPr>
                <a:t>Provided</a:t>
              </a:r>
            </a:p>
          </p:txBody>
        </p:sp>
        <p:sp>
          <p:nvSpPr>
            <p:cNvPr id="442" name="Shape 442"/>
            <p:cNvSpPr/>
            <p:nvPr/>
          </p:nvSpPr>
          <p:spPr>
            <a:xfrm>
              <a:off x="3654341" y="2137519"/>
              <a:ext cx="425786" cy="425786"/>
            </a:xfrm>
            <a:prstGeom prst="ellipse">
              <a:avLst/>
            </a:prstGeom>
            <a:solidFill>
              <a:srgbClr val="D9D9E5"/>
            </a:solidFill>
            <a:ln cap="flat" cmpd="sng" w="12700">
              <a:solidFill>
                <a:srgbClr val="8893B4"/>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rgbClr val="7F7F7F"/>
                  </a:solidFill>
                  <a:latin typeface="Arial"/>
                  <a:ea typeface="Arial"/>
                  <a:cs typeface="Arial"/>
                  <a:sym typeface="Arial"/>
                </a:rPr>
                <a:t>Partner</a:t>
              </a:r>
            </a:p>
          </p:txBody>
        </p:sp>
      </p:grpSp>
      <p:pic>
        <p:nvPicPr>
          <p:cNvPr id="443" name="Shape 443"/>
          <p:cNvPicPr preferRelativeResize="0"/>
          <p:nvPr/>
        </p:nvPicPr>
        <p:blipFill rotWithShape="1">
          <a:blip r:embed="rId16">
            <a:alphaModFix/>
          </a:blip>
          <a:srcRect b="0" l="0" r="0" t="0"/>
          <a:stretch/>
        </p:blipFill>
        <p:spPr>
          <a:xfrm>
            <a:off x="2730609" y="3282254"/>
            <a:ext cx="336550" cy="297341"/>
          </a:xfrm>
          <a:prstGeom prst="rect">
            <a:avLst/>
          </a:prstGeom>
          <a:noFill/>
          <a:ln>
            <a:noFill/>
          </a:ln>
        </p:spPr>
      </p:pic>
      <p:grpSp>
        <p:nvGrpSpPr>
          <p:cNvPr id="444" name="Shape 444"/>
          <p:cNvGrpSpPr/>
          <p:nvPr/>
        </p:nvGrpSpPr>
        <p:grpSpPr>
          <a:xfrm>
            <a:off x="4656320" y="277798"/>
            <a:ext cx="3198195" cy="2485250"/>
            <a:chOff x="4656320" y="277798"/>
            <a:chExt cx="3198195" cy="2485250"/>
          </a:xfrm>
        </p:grpSpPr>
        <p:pic>
          <p:nvPicPr>
            <p:cNvPr id="445" name="Shape 445"/>
            <p:cNvPicPr preferRelativeResize="0"/>
            <p:nvPr/>
          </p:nvPicPr>
          <p:blipFill rotWithShape="1">
            <a:blip r:embed="rId9">
              <a:alphaModFix/>
            </a:blip>
            <a:srcRect b="0" l="0" r="0" t="0"/>
            <a:stretch/>
          </p:blipFill>
          <p:spPr>
            <a:xfrm>
              <a:off x="4656320" y="574736"/>
              <a:ext cx="3166342" cy="2188312"/>
            </a:xfrm>
            <a:prstGeom prst="rect">
              <a:avLst/>
            </a:prstGeom>
            <a:noFill/>
            <a:ln>
              <a:noFill/>
            </a:ln>
          </p:spPr>
        </p:pic>
        <p:sp>
          <p:nvSpPr>
            <p:cNvPr id="446" name="Shape 446"/>
            <p:cNvSpPr txBox="1"/>
            <p:nvPr/>
          </p:nvSpPr>
          <p:spPr>
            <a:xfrm>
              <a:off x="4778413" y="779743"/>
              <a:ext cx="1420105"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App Deployment</a:t>
              </a:r>
            </a:p>
            <a:p>
              <a:pPr indent="0" lvl="0" marL="0" marR="0" rtl="0" algn="l">
                <a:spcBef>
                  <a:spcPts val="0"/>
                </a:spcBef>
                <a:buSzPct val="25000"/>
                <a:buNone/>
              </a:pPr>
              <a:r>
                <a:rPr b="1" lang="en-US" sz="1200">
                  <a:solidFill>
                    <a:srgbClr val="008774"/>
                  </a:solidFill>
                  <a:latin typeface="Arial"/>
                  <a:ea typeface="Arial"/>
                  <a:cs typeface="Arial"/>
                  <a:sym typeface="Arial"/>
                </a:rPr>
                <a:t>&amp; Management</a:t>
              </a:r>
            </a:p>
          </p:txBody>
        </p:sp>
        <p:sp>
          <p:nvSpPr>
            <p:cNvPr id="447" name="Shape 447"/>
            <p:cNvSpPr txBox="1"/>
            <p:nvPr/>
          </p:nvSpPr>
          <p:spPr>
            <a:xfrm>
              <a:off x="4778413" y="1510992"/>
              <a:ext cx="1004276"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Availability</a:t>
              </a:r>
            </a:p>
          </p:txBody>
        </p:sp>
        <p:sp>
          <p:nvSpPr>
            <p:cNvPr id="448" name="Shape 448"/>
            <p:cNvSpPr txBox="1"/>
            <p:nvPr/>
          </p:nvSpPr>
          <p:spPr>
            <a:xfrm>
              <a:off x="4778413" y="2147737"/>
              <a:ext cx="1283274"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Visibility &amp;</a:t>
              </a:r>
            </a:p>
            <a:p>
              <a:pPr indent="0" lvl="0" marL="0" marR="0" rtl="0" algn="l">
                <a:spcBef>
                  <a:spcPts val="0"/>
                </a:spcBef>
                <a:buSzPct val="25000"/>
                <a:buNone/>
              </a:pPr>
              <a:r>
                <a:rPr b="1" lang="en-US" sz="1200">
                  <a:solidFill>
                    <a:srgbClr val="008774"/>
                  </a:solidFill>
                  <a:latin typeface="Arial"/>
                  <a:ea typeface="Arial"/>
                  <a:cs typeface="Arial"/>
                  <a:sym typeface="Arial"/>
                </a:rPr>
                <a:t>Administration</a:t>
              </a:r>
            </a:p>
          </p:txBody>
        </p:sp>
        <p:sp>
          <p:nvSpPr>
            <p:cNvPr id="449" name="Shape 449"/>
            <p:cNvSpPr txBox="1"/>
            <p:nvPr/>
          </p:nvSpPr>
          <p:spPr>
            <a:xfrm>
              <a:off x="6791949" y="806647"/>
              <a:ext cx="943062" cy="4001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CI/CD Tools,</a:t>
              </a:r>
            </a:p>
            <a:p>
              <a:pPr indent="0" lvl="0" marL="0" marR="0" rtl="0" algn="l">
                <a:spcBef>
                  <a:spcPts val="0"/>
                </a:spcBef>
                <a:buSzPct val="25000"/>
                <a:buNone/>
              </a:pPr>
              <a:r>
                <a:rPr b="1" lang="en-US" sz="1000">
                  <a:solidFill>
                    <a:srgbClr val="868686"/>
                  </a:solidFill>
                  <a:latin typeface="Arial"/>
                  <a:ea typeface="Arial"/>
                  <a:cs typeface="Arial"/>
                  <a:sym typeface="Arial"/>
                </a:rPr>
                <a:t>ID, Security</a:t>
              </a:r>
            </a:p>
          </p:txBody>
        </p:sp>
        <p:sp>
          <p:nvSpPr>
            <p:cNvPr id="450" name="Shape 450"/>
            <p:cNvSpPr txBox="1"/>
            <p:nvPr/>
          </p:nvSpPr>
          <p:spPr>
            <a:xfrm>
              <a:off x="6791949" y="1356042"/>
              <a:ext cx="908019" cy="55399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Health, Metrics,</a:t>
              </a:r>
            </a:p>
            <a:p>
              <a:pPr indent="0" lvl="0" marL="0" marR="0" rtl="0" algn="l">
                <a:spcBef>
                  <a:spcPts val="0"/>
                </a:spcBef>
                <a:buSzPct val="25000"/>
                <a:buNone/>
              </a:pPr>
              <a:r>
                <a:rPr b="1" lang="en-US" sz="1000">
                  <a:solidFill>
                    <a:srgbClr val="868686"/>
                  </a:solidFill>
                  <a:latin typeface="Arial"/>
                  <a:ea typeface="Arial"/>
                  <a:cs typeface="Arial"/>
                  <a:sym typeface="Arial"/>
                </a:rPr>
                <a:t>Patching</a:t>
              </a:r>
            </a:p>
          </p:txBody>
        </p:sp>
        <p:sp>
          <p:nvSpPr>
            <p:cNvPr id="451" name="Shape 451"/>
            <p:cNvSpPr txBox="1"/>
            <p:nvPr/>
          </p:nvSpPr>
          <p:spPr>
            <a:xfrm>
              <a:off x="6791949" y="2061679"/>
              <a:ext cx="1062566" cy="55399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Apps &amp; Platform</a:t>
              </a:r>
            </a:p>
            <a:p>
              <a:pPr indent="0" lvl="0" marL="0" marR="0" rtl="0" algn="l">
                <a:spcBef>
                  <a:spcPts val="0"/>
                </a:spcBef>
                <a:buSzPct val="25000"/>
                <a:buNone/>
              </a:pPr>
              <a:r>
                <a:rPr b="1" lang="en-US" sz="1000">
                  <a:solidFill>
                    <a:srgbClr val="868686"/>
                  </a:solidFill>
                  <a:latin typeface="Arial"/>
                  <a:ea typeface="Arial"/>
                  <a:cs typeface="Arial"/>
                  <a:sym typeface="Arial"/>
                </a:rPr>
                <a:t>Dashboards</a:t>
              </a:r>
            </a:p>
          </p:txBody>
        </p:sp>
        <p:pic>
          <p:nvPicPr>
            <p:cNvPr id="452" name="Shape 452"/>
            <p:cNvPicPr preferRelativeResize="0"/>
            <p:nvPr/>
          </p:nvPicPr>
          <p:blipFill rotWithShape="1">
            <a:blip r:embed="rId17">
              <a:alphaModFix/>
            </a:blip>
            <a:srcRect b="0" l="0" r="0" t="0"/>
            <a:stretch/>
          </p:blipFill>
          <p:spPr>
            <a:xfrm>
              <a:off x="6211960" y="2153433"/>
              <a:ext cx="540989" cy="392745"/>
            </a:xfrm>
            <a:prstGeom prst="rect">
              <a:avLst/>
            </a:prstGeom>
            <a:noFill/>
            <a:ln>
              <a:noFill/>
            </a:ln>
          </p:spPr>
        </p:pic>
        <p:pic>
          <p:nvPicPr>
            <p:cNvPr id="453" name="Shape 453"/>
            <p:cNvPicPr preferRelativeResize="0"/>
            <p:nvPr/>
          </p:nvPicPr>
          <p:blipFill rotWithShape="1">
            <a:blip r:embed="rId18">
              <a:alphaModFix/>
            </a:blip>
            <a:srcRect b="0" l="0" r="0" t="0"/>
            <a:stretch/>
          </p:blipFill>
          <p:spPr>
            <a:xfrm>
              <a:off x="6211960" y="1451684"/>
              <a:ext cx="540989" cy="392745"/>
            </a:xfrm>
            <a:prstGeom prst="rect">
              <a:avLst/>
            </a:prstGeom>
            <a:noFill/>
            <a:ln>
              <a:noFill/>
            </a:ln>
          </p:spPr>
        </p:pic>
        <p:pic>
          <p:nvPicPr>
            <p:cNvPr id="454" name="Shape 454"/>
            <p:cNvPicPr preferRelativeResize="0"/>
            <p:nvPr/>
          </p:nvPicPr>
          <p:blipFill rotWithShape="1">
            <a:blip r:embed="rId19">
              <a:alphaModFix/>
            </a:blip>
            <a:srcRect b="0" l="0" r="0" t="0"/>
            <a:stretch/>
          </p:blipFill>
          <p:spPr>
            <a:xfrm>
              <a:off x="6211960" y="782322"/>
              <a:ext cx="540989" cy="392745"/>
            </a:xfrm>
            <a:prstGeom prst="rect">
              <a:avLst/>
            </a:prstGeom>
            <a:noFill/>
            <a:ln>
              <a:noFill/>
            </a:ln>
          </p:spPr>
        </p:pic>
        <p:sp>
          <p:nvSpPr>
            <p:cNvPr id="455" name="Shape 455"/>
            <p:cNvSpPr txBox="1"/>
            <p:nvPr/>
          </p:nvSpPr>
          <p:spPr>
            <a:xfrm>
              <a:off x="5599218" y="277798"/>
              <a:ext cx="1182235"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OPERATIONS</a:t>
              </a:r>
            </a:p>
          </p:txBody>
        </p:sp>
      </p:grpSp>
      <p:sp>
        <p:nvSpPr>
          <p:cNvPr id="456" name="Shape 456"/>
          <p:cNvSpPr/>
          <p:nvPr/>
        </p:nvSpPr>
        <p:spPr>
          <a:xfrm>
            <a:off x="9144000" y="2095252"/>
            <a:ext cx="2121573" cy="323165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Exploratory Questions:</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What are the Ops team goals? </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Main priorities that the team is working on? </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Is multi cloud of interest?</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Any PaaS/cloud platforms being used/evaluated today?</a:t>
            </a:r>
          </a:p>
          <a:p>
            <a:pPr indent="0" lvl="0" marL="0" marR="0" rtl="0" algn="l">
              <a:spcBef>
                <a:spcPts val="0"/>
              </a:spcBef>
              <a:buNone/>
            </a:pPr>
            <a:r>
              <a:t/>
            </a:r>
            <a:endParaRPr sz="14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Shape 462"/>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463" name="Shape 463"/>
          <p:cNvGrpSpPr/>
          <p:nvPr/>
        </p:nvGrpSpPr>
        <p:grpSpPr>
          <a:xfrm>
            <a:off x="1265420" y="3046398"/>
            <a:ext cx="6482662" cy="1422044"/>
            <a:chOff x="1265420" y="3046398"/>
            <a:chExt cx="6482662" cy="1422044"/>
          </a:xfrm>
        </p:grpSpPr>
        <p:pic>
          <p:nvPicPr>
            <p:cNvPr id="464" name="Shape 464"/>
            <p:cNvPicPr preferRelativeResize="0"/>
            <p:nvPr/>
          </p:nvPicPr>
          <p:blipFill rotWithShape="1">
            <a:blip r:embed="rId3">
              <a:alphaModFix/>
            </a:blip>
            <a:srcRect b="0" l="0" r="0" t="0"/>
            <a:stretch/>
          </p:blipFill>
          <p:spPr>
            <a:xfrm>
              <a:off x="1265420" y="3046398"/>
              <a:ext cx="6482662" cy="1422044"/>
            </a:xfrm>
            <a:prstGeom prst="rect">
              <a:avLst/>
            </a:prstGeom>
            <a:noFill/>
            <a:ln>
              <a:noFill/>
            </a:ln>
          </p:spPr>
        </p:pic>
        <p:pic>
          <p:nvPicPr>
            <p:cNvPr descr="imgres.jpg" id="465" name="Shape 465"/>
            <p:cNvPicPr preferRelativeResize="0"/>
            <p:nvPr/>
          </p:nvPicPr>
          <p:blipFill rotWithShape="1">
            <a:blip r:embed="rId4">
              <a:alphaModFix/>
            </a:blip>
            <a:srcRect b="0" l="0" r="0" t="0"/>
            <a:stretch/>
          </p:blipFill>
          <p:spPr>
            <a:xfrm>
              <a:off x="3170075" y="3247107"/>
              <a:ext cx="293821" cy="347765"/>
            </a:xfrm>
            <a:prstGeom prst="rect">
              <a:avLst/>
            </a:prstGeom>
            <a:noFill/>
            <a:ln>
              <a:noFill/>
            </a:ln>
          </p:spPr>
        </p:pic>
        <p:sp>
          <p:nvSpPr>
            <p:cNvPr id="466" name="Shape 466"/>
            <p:cNvSpPr txBox="1"/>
            <p:nvPr/>
          </p:nvSpPr>
          <p:spPr>
            <a:xfrm>
              <a:off x="1426305" y="3159415"/>
              <a:ext cx="911427"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Operating </a:t>
              </a:r>
            </a:p>
            <a:p>
              <a:pPr indent="0" lvl="0" marL="0" marR="0" rtl="0" algn="l">
                <a:spcBef>
                  <a:spcPts val="0"/>
                </a:spcBef>
                <a:buSzPct val="25000"/>
                <a:buNone/>
              </a:pPr>
              <a:r>
                <a:rPr b="1" lang="en-US" sz="1200">
                  <a:solidFill>
                    <a:srgbClr val="008774"/>
                  </a:solidFill>
                  <a:latin typeface="Arial"/>
                  <a:ea typeface="Arial"/>
                  <a:cs typeface="Arial"/>
                  <a:sym typeface="Arial"/>
                </a:rPr>
                <a:t>System</a:t>
              </a:r>
            </a:p>
          </p:txBody>
        </p:sp>
        <p:sp>
          <p:nvSpPr>
            <p:cNvPr id="467" name="Shape 467"/>
            <p:cNvSpPr txBox="1"/>
            <p:nvPr/>
          </p:nvSpPr>
          <p:spPr>
            <a:xfrm>
              <a:off x="3564817" y="3916735"/>
              <a:ext cx="1035710"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Cloud API</a:t>
              </a:r>
            </a:p>
          </p:txBody>
        </p:sp>
        <p:sp>
          <p:nvSpPr>
            <p:cNvPr id="468" name="Shape 468"/>
            <p:cNvSpPr txBox="1"/>
            <p:nvPr/>
          </p:nvSpPr>
          <p:spPr>
            <a:xfrm>
              <a:off x="4197640" y="3264385"/>
              <a:ext cx="2249684"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Container Orchestration</a:t>
              </a:r>
            </a:p>
          </p:txBody>
        </p:sp>
        <p:pic>
          <p:nvPicPr>
            <p:cNvPr id="469" name="Shape 469"/>
            <p:cNvPicPr preferRelativeResize="0"/>
            <p:nvPr/>
          </p:nvPicPr>
          <p:blipFill rotWithShape="1">
            <a:blip r:embed="rId5">
              <a:alphaModFix/>
            </a:blip>
            <a:srcRect b="0" l="0" r="0" t="0"/>
            <a:stretch/>
          </p:blipFill>
          <p:spPr>
            <a:xfrm>
              <a:off x="4730136" y="3886190"/>
              <a:ext cx="592622" cy="354592"/>
            </a:xfrm>
            <a:prstGeom prst="rect">
              <a:avLst/>
            </a:prstGeom>
            <a:noFill/>
            <a:ln>
              <a:noFill/>
            </a:ln>
          </p:spPr>
        </p:pic>
        <p:pic>
          <p:nvPicPr>
            <p:cNvPr id="470" name="Shape 470"/>
            <p:cNvPicPr preferRelativeResize="0"/>
            <p:nvPr/>
          </p:nvPicPr>
          <p:blipFill rotWithShape="1">
            <a:blip r:embed="rId6">
              <a:alphaModFix/>
            </a:blip>
            <a:srcRect b="0" l="0" r="0" t="0"/>
            <a:stretch/>
          </p:blipFill>
          <p:spPr>
            <a:xfrm>
              <a:off x="6447324" y="3152533"/>
              <a:ext cx="442855" cy="466955"/>
            </a:xfrm>
            <a:prstGeom prst="rect">
              <a:avLst/>
            </a:prstGeom>
            <a:noFill/>
            <a:ln>
              <a:noFill/>
            </a:ln>
          </p:spPr>
        </p:pic>
      </p:grpSp>
      <p:pic>
        <p:nvPicPr>
          <p:cNvPr id="471" name="Shape 471"/>
          <p:cNvPicPr preferRelativeResize="0"/>
          <p:nvPr/>
        </p:nvPicPr>
        <p:blipFill rotWithShape="1">
          <a:blip r:embed="rId7">
            <a:alphaModFix/>
          </a:blip>
          <a:srcRect b="0" l="0" r="0" t="0"/>
          <a:stretch/>
        </p:blipFill>
        <p:spPr>
          <a:xfrm>
            <a:off x="2000460" y="4416964"/>
            <a:ext cx="4873112" cy="456347"/>
          </a:xfrm>
          <a:prstGeom prst="rect">
            <a:avLst/>
          </a:prstGeom>
          <a:noFill/>
          <a:ln>
            <a:noFill/>
          </a:ln>
        </p:spPr>
      </p:pic>
      <p:pic>
        <p:nvPicPr>
          <p:cNvPr id="472" name="Shape 472"/>
          <p:cNvPicPr preferRelativeResize="0"/>
          <p:nvPr/>
        </p:nvPicPr>
        <p:blipFill rotWithShape="1">
          <a:blip r:embed="rId8">
            <a:alphaModFix/>
          </a:blip>
          <a:srcRect b="0" l="0" r="0" t="0"/>
          <a:stretch/>
        </p:blipFill>
        <p:spPr>
          <a:xfrm>
            <a:off x="240966" y="217325"/>
            <a:ext cx="977509" cy="4294537"/>
          </a:xfrm>
          <a:prstGeom prst="rect">
            <a:avLst/>
          </a:prstGeom>
          <a:noFill/>
          <a:ln>
            <a:noFill/>
          </a:ln>
        </p:spPr>
      </p:pic>
      <p:grpSp>
        <p:nvGrpSpPr>
          <p:cNvPr id="473" name="Shape 473"/>
          <p:cNvGrpSpPr/>
          <p:nvPr/>
        </p:nvGrpSpPr>
        <p:grpSpPr>
          <a:xfrm>
            <a:off x="1" y="2612626"/>
            <a:ext cx="9152799" cy="302275"/>
            <a:chOff x="1" y="2612626"/>
            <a:chExt cx="9152799" cy="302275"/>
          </a:xfrm>
        </p:grpSpPr>
        <p:sp>
          <p:nvSpPr>
            <p:cNvPr id="474" name="Shape 474"/>
            <p:cNvSpPr txBox="1"/>
            <p:nvPr/>
          </p:nvSpPr>
          <p:spPr>
            <a:xfrm>
              <a:off x="8043093" y="2612626"/>
              <a:ext cx="1100907"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F91DC"/>
                  </a:solidFill>
                  <a:latin typeface="Arial"/>
                  <a:ea typeface="Arial"/>
                  <a:cs typeface="Arial"/>
                  <a:sym typeface="Arial"/>
                </a:rPr>
                <a:t>VALUE LINE</a:t>
              </a:r>
            </a:p>
          </p:txBody>
        </p:sp>
        <p:cxnSp>
          <p:nvCxnSpPr>
            <p:cNvPr id="475" name="Shape 475"/>
            <p:cNvCxnSpPr/>
            <p:nvPr/>
          </p:nvCxnSpPr>
          <p:spPr>
            <a:xfrm rot="10800000">
              <a:off x="1" y="2914901"/>
              <a:ext cx="9152799" cy="0"/>
            </a:xfrm>
            <a:prstGeom prst="straightConnector1">
              <a:avLst/>
            </a:prstGeom>
            <a:noFill/>
            <a:ln cap="flat" cmpd="sng" w="25400">
              <a:solidFill>
                <a:srgbClr val="0F91DC"/>
              </a:solidFill>
              <a:prstDash val="dash"/>
              <a:round/>
              <a:headEnd len="med" w="med" type="none"/>
              <a:tailEnd len="med" w="med" type="none"/>
            </a:ln>
          </p:spPr>
        </p:cxnSp>
      </p:grpSp>
      <p:grpSp>
        <p:nvGrpSpPr>
          <p:cNvPr id="476" name="Shape 476"/>
          <p:cNvGrpSpPr/>
          <p:nvPr/>
        </p:nvGrpSpPr>
        <p:grpSpPr>
          <a:xfrm>
            <a:off x="1265420" y="256804"/>
            <a:ext cx="3166342" cy="2485250"/>
            <a:chOff x="1265420" y="277798"/>
            <a:chExt cx="3166342" cy="2485250"/>
          </a:xfrm>
        </p:grpSpPr>
        <p:pic>
          <p:nvPicPr>
            <p:cNvPr id="477" name="Shape 477"/>
            <p:cNvPicPr preferRelativeResize="0"/>
            <p:nvPr/>
          </p:nvPicPr>
          <p:blipFill rotWithShape="1">
            <a:blip r:embed="rId9">
              <a:alphaModFix/>
            </a:blip>
            <a:srcRect b="0" l="0" r="0" t="0"/>
            <a:stretch/>
          </p:blipFill>
          <p:spPr>
            <a:xfrm>
              <a:off x="1265420" y="574736"/>
              <a:ext cx="3166342" cy="2188312"/>
            </a:xfrm>
            <a:prstGeom prst="rect">
              <a:avLst/>
            </a:prstGeom>
            <a:noFill/>
            <a:ln>
              <a:noFill/>
            </a:ln>
          </p:spPr>
        </p:pic>
        <p:sp>
          <p:nvSpPr>
            <p:cNvPr id="478" name="Shape 478"/>
            <p:cNvSpPr txBox="1"/>
            <p:nvPr/>
          </p:nvSpPr>
          <p:spPr>
            <a:xfrm>
              <a:off x="1400306" y="737755"/>
              <a:ext cx="997013"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Multiple</a:t>
              </a:r>
            </a:p>
            <a:p>
              <a:pPr indent="0" lvl="0" marL="0" marR="0" rtl="0" algn="l">
                <a:spcBef>
                  <a:spcPts val="0"/>
                </a:spcBef>
                <a:buSzPct val="25000"/>
                <a:buNone/>
              </a:pPr>
              <a:r>
                <a:rPr b="1" lang="en-US" sz="1200">
                  <a:solidFill>
                    <a:srgbClr val="008774"/>
                  </a:solidFill>
                  <a:latin typeface="Arial"/>
                  <a:ea typeface="Arial"/>
                  <a:cs typeface="Arial"/>
                  <a:sym typeface="Arial"/>
                </a:rPr>
                <a:t>Languages</a:t>
              </a:r>
            </a:p>
          </p:txBody>
        </p:sp>
        <p:sp>
          <p:nvSpPr>
            <p:cNvPr id="479" name="Shape 479"/>
            <p:cNvSpPr txBox="1"/>
            <p:nvPr/>
          </p:nvSpPr>
          <p:spPr>
            <a:xfrm>
              <a:off x="1400306" y="1441939"/>
              <a:ext cx="1211239"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Microservices</a:t>
              </a:r>
            </a:p>
            <a:p>
              <a:pPr indent="0" lvl="0" marL="0" marR="0" rtl="0" algn="l">
                <a:spcBef>
                  <a:spcPts val="0"/>
                </a:spcBef>
                <a:buSzPct val="25000"/>
                <a:buNone/>
              </a:pPr>
              <a:r>
                <a:rPr b="1" lang="en-US" sz="1200">
                  <a:solidFill>
                    <a:srgbClr val="008774"/>
                  </a:solidFill>
                  <a:latin typeface="Arial"/>
                  <a:ea typeface="Arial"/>
                  <a:cs typeface="Arial"/>
                  <a:sym typeface="Arial"/>
                </a:rPr>
                <a:t>Support</a:t>
              </a:r>
            </a:p>
          </p:txBody>
        </p:sp>
        <p:sp>
          <p:nvSpPr>
            <p:cNvPr id="480" name="Shape 480"/>
            <p:cNvSpPr txBox="1"/>
            <p:nvPr/>
          </p:nvSpPr>
          <p:spPr>
            <a:xfrm>
              <a:off x="1400306" y="2116246"/>
              <a:ext cx="1074257"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Services</a:t>
              </a:r>
            </a:p>
            <a:p>
              <a:pPr indent="0" lvl="0" marL="0" marR="0" rtl="0" algn="l">
                <a:spcBef>
                  <a:spcPts val="0"/>
                </a:spcBef>
                <a:buSzPct val="25000"/>
                <a:buNone/>
              </a:pPr>
              <a:r>
                <a:rPr b="1" lang="en-US" sz="1200">
                  <a:solidFill>
                    <a:srgbClr val="008774"/>
                  </a:solidFill>
                  <a:latin typeface="Arial"/>
                  <a:ea typeface="Arial"/>
                  <a:cs typeface="Arial"/>
                  <a:sym typeface="Arial"/>
                </a:rPr>
                <a:t>Marketplace</a:t>
              </a:r>
            </a:p>
          </p:txBody>
        </p:sp>
        <p:pic>
          <p:nvPicPr>
            <p:cNvPr id="481" name="Shape 481"/>
            <p:cNvPicPr preferRelativeResize="0"/>
            <p:nvPr/>
          </p:nvPicPr>
          <p:blipFill rotWithShape="1">
            <a:blip r:embed="rId10">
              <a:alphaModFix/>
            </a:blip>
            <a:srcRect b="0" l="0" r="0" t="0"/>
            <a:stretch/>
          </p:blipFill>
          <p:spPr>
            <a:xfrm>
              <a:off x="3480758" y="1469415"/>
              <a:ext cx="639214" cy="432586"/>
            </a:xfrm>
            <a:prstGeom prst="rect">
              <a:avLst/>
            </a:prstGeom>
            <a:noFill/>
            <a:ln>
              <a:noFill/>
            </a:ln>
          </p:spPr>
        </p:pic>
        <p:pic>
          <p:nvPicPr>
            <p:cNvPr id="482" name="Shape 482"/>
            <p:cNvPicPr preferRelativeResize="0"/>
            <p:nvPr/>
          </p:nvPicPr>
          <p:blipFill rotWithShape="1">
            <a:blip r:embed="rId11">
              <a:alphaModFix/>
            </a:blip>
            <a:srcRect b="0" l="0" r="0" t="0"/>
            <a:stretch/>
          </p:blipFill>
          <p:spPr>
            <a:xfrm>
              <a:off x="2746827" y="1453012"/>
              <a:ext cx="582242" cy="445554"/>
            </a:xfrm>
            <a:prstGeom prst="rect">
              <a:avLst/>
            </a:prstGeom>
            <a:noFill/>
            <a:ln>
              <a:noFill/>
            </a:ln>
          </p:spPr>
        </p:pic>
        <p:pic>
          <p:nvPicPr>
            <p:cNvPr descr="Java_logo.png" id="483" name="Shape 483"/>
            <p:cNvPicPr preferRelativeResize="0"/>
            <p:nvPr/>
          </p:nvPicPr>
          <p:blipFill rotWithShape="1">
            <a:blip r:embed="rId12">
              <a:alphaModFix/>
            </a:blip>
            <a:srcRect b="0" l="0" r="0" t="0"/>
            <a:stretch/>
          </p:blipFill>
          <p:spPr>
            <a:xfrm>
              <a:off x="2347514" y="693749"/>
              <a:ext cx="518799" cy="518799"/>
            </a:xfrm>
            <a:prstGeom prst="rect">
              <a:avLst/>
            </a:prstGeom>
            <a:noFill/>
            <a:ln>
              <a:noFill/>
            </a:ln>
          </p:spPr>
        </p:pic>
        <p:pic>
          <p:nvPicPr>
            <p:cNvPr descr="microsoft_.net_.gif" id="484" name="Shape 484"/>
            <p:cNvPicPr preferRelativeResize="0"/>
            <p:nvPr/>
          </p:nvPicPr>
          <p:blipFill rotWithShape="1">
            <a:blip r:embed="rId13">
              <a:alphaModFix/>
            </a:blip>
            <a:srcRect b="0" l="0" r="0" t="0"/>
            <a:stretch/>
          </p:blipFill>
          <p:spPr>
            <a:xfrm>
              <a:off x="2925171" y="787547"/>
              <a:ext cx="377555" cy="377555"/>
            </a:xfrm>
            <a:prstGeom prst="rect">
              <a:avLst/>
            </a:prstGeom>
            <a:noFill/>
            <a:ln>
              <a:noFill/>
            </a:ln>
          </p:spPr>
        </p:pic>
        <p:pic>
          <p:nvPicPr>
            <p:cNvPr descr="nodejs.png" id="485" name="Shape 485"/>
            <p:cNvPicPr preferRelativeResize="0"/>
            <p:nvPr/>
          </p:nvPicPr>
          <p:blipFill rotWithShape="1">
            <a:blip r:embed="rId14">
              <a:alphaModFix/>
            </a:blip>
            <a:srcRect b="0" l="0" r="0" t="0"/>
            <a:stretch/>
          </p:blipFill>
          <p:spPr>
            <a:xfrm>
              <a:off x="3456422" y="797849"/>
              <a:ext cx="389441" cy="389441"/>
            </a:xfrm>
            <a:prstGeom prst="rect">
              <a:avLst/>
            </a:prstGeom>
            <a:noFill/>
            <a:ln>
              <a:noFill/>
            </a:ln>
          </p:spPr>
        </p:pic>
        <p:pic>
          <p:nvPicPr>
            <p:cNvPr id="486" name="Shape 486"/>
            <p:cNvPicPr preferRelativeResize="0"/>
            <p:nvPr/>
          </p:nvPicPr>
          <p:blipFill rotWithShape="1">
            <a:blip r:embed="rId15">
              <a:alphaModFix/>
            </a:blip>
            <a:srcRect b="0" l="0" r="0" t="0"/>
            <a:stretch/>
          </p:blipFill>
          <p:spPr>
            <a:xfrm>
              <a:off x="4020470" y="967687"/>
              <a:ext cx="187477" cy="50678"/>
            </a:xfrm>
            <a:prstGeom prst="rect">
              <a:avLst/>
            </a:prstGeom>
            <a:noFill/>
            <a:ln>
              <a:noFill/>
            </a:ln>
          </p:spPr>
        </p:pic>
        <p:sp>
          <p:nvSpPr>
            <p:cNvPr id="487" name="Shape 487"/>
            <p:cNvSpPr txBox="1"/>
            <p:nvPr/>
          </p:nvSpPr>
          <p:spPr>
            <a:xfrm>
              <a:off x="2208782" y="277798"/>
              <a:ext cx="1356035"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DEVELOPMENT</a:t>
              </a:r>
            </a:p>
          </p:txBody>
        </p:sp>
        <p:sp>
          <p:nvSpPr>
            <p:cNvPr id="488" name="Shape 488"/>
            <p:cNvSpPr/>
            <p:nvPr/>
          </p:nvSpPr>
          <p:spPr>
            <a:xfrm>
              <a:off x="2481824" y="2137519"/>
              <a:ext cx="425786" cy="425786"/>
            </a:xfrm>
            <a:prstGeom prst="ellipse">
              <a:avLst/>
            </a:prstGeom>
            <a:solidFill>
              <a:srgbClr val="D3EAE6"/>
            </a:solidFill>
            <a:ln cap="flat" cmpd="sng" w="12700">
              <a:solidFill>
                <a:srgbClr val="58C6B8"/>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chemeClr val="accent1"/>
                  </a:solidFill>
                  <a:latin typeface="Arial"/>
                  <a:ea typeface="Arial"/>
                  <a:cs typeface="Arial"/>
                  <a:sym typeface="Arial"/>
                </a:rPr>
                <a:t>Native</a:t>
              </a:r>
            </a:p>
          </p:txBody>
        </p:sp>
        <p:sp>
          <p:nvSpPr>
            <p:cNvPr id="489" name="Shape 489"/>
            <p:cNvSpPr/>
            <p:nvPr/>
          </p:nvSpPr>
          <p:spPr>
            <a:xfrm>
              <a:off x="3067369" y="2127022"/>
              <a:ext cx="425786" cy="425786"/>
            </a:xfrm>
            <a:prstGeom prst="ellipse">
              <a:avLst/>
            </a:prstGeom>
            <a:solidFill>
              <a:srgbClr val="E0E0E0"/>
            </a:solidFill>
            <a:ln cap="flat" cmpd="sng" w="12700">
              <a:solidFill>
                <a:srgbClr val="BFBFBF"/>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rgbClr val="909090"/>
                  </a:solidFill>
                  <a:latin typeface="Arial"/>
                  <a:ea typeface="Arial"/>
                  <a:cs typeface="Arial"/>
                  <a:sym typeface="Arial"/>
                </a:rPr>
                <a:t>User</a:t>
              </a:r>
              <a:br>
                <a:rPr b="1" lang="en-US" sz="700">
                  <a:solidFill>
                    <a:srgbClr val="909090"/>
                  </a:solidFill>
                  <a:latin typeface="Arial"/>
                  <a:ea typeface="Arial"/>
                  <a:cs typeface="Arial"/>
                  <a:sym typeface="Arial"/>
                </a:rPr>
              </a:br>
              <a:r>
                <a:rPr b="1" lang="en-US" sz="700">
                  <a:solidFill>
                    <a:srgbClr val="909090"/>
                  </a:solidFill>
                  <a:latin typeface="Arial"/>
                  <a:ea typeface="Arial"/>
                  <a:cs typeface="Arial"/>
                  <a:sym typeface="Arial"/>
                </a:rPr>
                <a:t>Provided</a:t>
              </a:r>
            </a:p>
          </p:txBody>
        </p:sp>
        <p:sp>
          <p:nvSpPr>
            <p:cNvPr id="490" name="Shape 490"/>
            <p:cNvSpPr/>
            <p:nvPr/>
          </p:nvSpPr>
          <p:spPr>
            <a:xfrm>
              <a:off x="3654341" y="2137519"/>
              <a:ext cx="425786" cy="425786"/>
            </a:xfrm>
            <a:prstGeom prst="ellipse">
              <a:avLst/>
            </a:prstGeom>
            <a:solidFill>
              <a:srgbClr val="D9D9E5"/>
            </a:solidFill>
            <a:ln cap="flat" cmpd="sng" w="12700">
              <a:solidFill>
                <a:srgbClr val="8893B4"/>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rgbClr val="7F7F7F"/>
                  </a:solidFill>
                  <a:latin typeface="Arial"/>
                  <a:ea typeface="Arial"/>
                  <a:cs typeface="Arial"/>
                  <a:sym typeface="Arial"/>
                </a:rPr>
                <a:t>Partner</a:t>
              </a:r>
            </a:p>
          </p:txBody>
        </p:sp>
      </p:grpSp>
      <p:pic>
        <p:nvPicPr>
          <p:cNvPr id="491" name="Shape 491"/>
          <p:cNvPicPr preferRelativeResize="0"/>
          <p:nvPr/>
        </p:nvPicPr>
        <p:blipFill rotWithShape="1">
          <a:blip r:embed="rId16">
            <a:alphaModFix/>
          </a:blip>
          <a:srcRect b="0" l="0" r="0" t="0"/>
          <a:stretch/>
        </p:blipFill>
        <p:spPr>
          <a:xfrm>
            <a:off x="2730609" y="3282254"/>
            <a:ext cx="336550" cy="297341"/>
          </a:xfrm>
          <a:prstGeom prst="rect">
            <a:avLst/>
          </a:prstGeom>
          <a:noFill/>
          <a:ln>
            <a:noFill/>
          </a:ln>
        </p:spPr>
      </p:pic>
      <p:grpSp>
        <p:nvGrpSpPr>
          <p:cNvPr id="492" name="Shape 492"/>
          <p:cNvGrpSpPr/>
          <p:nvPr/>
        </p:nvGrpSpPr>
        <p:grpSpPr>
          <a:xfrm>
            <a:off x="4656320" y="277798"/>
            <a:ext cx="3198195" cy="2485250"/>
            <a:chOff x="4656320" y="277798"/>
            <a:chExt cx="3198195" cy="2485250"/>
          </a:xfrm>
        </p:grpSpPr>
        <p:pic>
          <p:nvPicPr>
            <p:cNvPr id="493" name="Shape 493"/>
            <p:cNvPicPr preferRelativeResize="0"/>
            <p:nvPr/>
          </p:nvPicPr>
          <p:blipFill rotWithShape="1">
            <a:blip r:embed="rId9">
              <a:alphaModFix/>
            </a:blip>
            <a:srcRect b="0" l="0" r="0" t="0"/>
            <a:stretch/>
          </p:blipFill>
          <p:spPr>
            <a:xfrm>
              <a:off x="4656320" y="574736"/>
              <a:ext cx="3166342" cy="2188312"/>
            </a:xfrm>
            <a:prstGeom prst="rect">
              <a:avLst/>
            </a:prstGeom>
            <a:noFill/>
            <a:ln>
              <a:noFill/>
            </a:ln>
          </p:spPr>
        </p:pic>
        <p:sp>
          <p:nvSpPr>
            <p:cNvPr id="494" name="Shape 494"/>
            <p:cNvSpPr txBox="1"/>
            <p:nvPr/>
          </p:nvSpPr>
          <p:spPr>
            <a:xfrm>
              <a:off x="4778413" y="779743"/>
              <a:ext cx="1420105"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App Deployment</a:t>
              </a:r>
            </a:p>
            <a:p>
              <a:pPr indent="0" lvl="0" marL="0" marR="0" rtl="0" algn="l">
                <a:spcBef>
                  <a:spcPts val="0"/>
                </a:spcBef>
                <a:buSzPct val="25000"/>
                <a:buNone/>
              </a:pPr>
              <a:r>
                <a:rPr b="1" lang="en-US" sz="1200">
                  <a:solidFill>
                    <a:srgbClr val="008774"/>
                  </a:solidFill>
                  <a:latin typeface="Arial"/>
                  <a:ea typeface="Arial"/>
                  <a:cs typeface="Arial"/>
                  <a:sym typeface="Arial"/>
                </a:rPr>
                <a:t>&amp; Management</a:t>
              </a:r>
            </a:p>
          </p:txBody>
        </p:sp>
        <p:sp>
          <p:nvSpPr>
            <p:cNvPr id="495" name="Shape 495"/>
            <p:cNvSpPr txBox="1"/>
            <p:nvPr/>
          </p:nvSpPr>
          <p:spPr>
            <a:xfrm>
              <a:off x="4778413" y="1510992"/>
              <a:ext cx="1004276"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Availability</a:t>
              </a:r>
            </a:p>
          </p:txBody>
        </p:sp>
        <p:sp>
          <p:nvSpPr>
            <p:cNvPr id="496" name="Shape 496"/>
            <p:cNvSpPr txBox="1"/>
            <p:nvPr/>
          </p:nvSpPr>
          <p:spPr>
            <a:xfrm>
              <a:off x="4778413" y="2147737"/>
              <a:ext cx="1283274"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Visibility &amp;</a:t>
              </a:r>
            </a:p>
            <a:p>
              <a:pPr indent="0" lvl="0" marL="0" marR="0" rtl="0" algn="l">
                <a:spcBef>
                  <a:spcPts val="0"/>
                </a:spcBef>
                <a:buSzPct val="25000"/>
                <a:buNone/>
              </a:pPr>
              <a:r>
                <a:rPr b="1" lang="en-US" sz="1200">
                  <a:solidFill>
                    <a:srgbClr val="008774"/>
                  </a:solidFill>
                  <a:latin typeface="Arial"/>
                  <a:ea typeface="Arial"/>
                  <a:cs typeface="Arial"/>
                  <a:sym typeface="Arial"/>
                </a:rPr>
                <a:t>Administration</a:t>
              </a:r>
            </a:p>
          </p:txBody>
        </p:sp>
        <p:sp>
          <p:nvSpPr>
            <p:cNvPr id="497" name="Shape 497"/>
            <p:cNvSpPr txBox="1"/>
            <p:nvPr/>
          </p:nvSpPr>
          <p:spPr>
            <a:xfrm>
              <a:off x="6791949" y="806647"/>
              <a:ext cx="943062" cy="4001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CI/CD Tools,</a:t>
              </a:r>
            </a:p>
            <a:p>
              <a:pPr indent="0" lvl="0" marL="0" marR="0" rtl="0" algn="l">
                <a:spcBef>
                  <a:spcPts val="0"/>
                </a:spcBef>
                <a:buSzPct val="25000"/>
                <a:buNone/>
              </a:pPr>
              <a:r>
                <a:rPr b="1" lang="en-US" sz="1000">
                  <a:solidFill>
                    <a:srgbClr val="868686"/>
                  </a:solidFill>
                  <a:latin typeface="Arial"/>
                  <a:ea typeface="Arial"/>
                  <a:cs typeface="Arial"/>
                  <a:sym typeface="Arial"/>
                </a:rPr>
                <a:t>ID, Security</a:t>
              </a:r>
            </a:p>
          </p:txBody>
        </p:sp>
        <p:sp>
          <p:nvSpPr>
            <p:cNvPr id="498" name="Shape 498"/>
            <p:cNvSpPr txBox="1"/>
            <p:nvPr/>
          </p:nvSpPr>
          <p:spPr>
            <a:xfrm>
              <a:off x="6791949" y="1356042"/>
              <a:ext cx="908019" cy="55399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Health, Metrics</a:t>
              </a:r>
            </a:p>
            <a:p>
              <a:pPr indent="0" lvl="0" marL="0" marR="0" rtl="0" algn="l">
                <a:spcBef>
                  <a:spcPts val="0"/>
                </a:spcBef>
                <a:buSzPct val="25000"/>
                <a:buNone/>
              </a:pPr>
              <a:r>
                <a:rPr b="1" lang="en-US" sz="1000">
                  <a:solidFill>
                    <a:srgbClr val="868686"/>
                  </a:solidFill>
                  <a:latin typeface="Arial"/>
                  <a:ea typeface="Arial"/>
                  <a:cs typeface="Arial"/>
                  <a:sym typeface="Arial"/>
                </a:rPr>
                <a:t>Patching</a:t>
              </a:r>
            </a:p>
          </p:txBody>
        </p:sp>
        <p:sp>
          <p:nvSpPr>
            <p:cNvPr id="499" name="Shape 499"/>
            <p:cNvSpPr txBox="1"/>
            <p:nvPr/>
          </p:nvSpPr>
          <p:spPr>
            <a:xfrm>
              <a:off x="6791949" y="2061679"/>
              <a:ext cx="1062566" cy="55399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Apps &amp; Platform</a:t>
              </a:r>
            </a:p>
            <a:p>
              <a:pPr indent="0" lvl="0" marL="0" marR="0" rtl="0" algn="l">
                <a:spcBef>
                  <a:spcPts val="0"/>
                </a:spcBef>
                <a:buSzPct val="25000"/>
                <a:buNone/>
              </a:pPr>
              <a:r>
                <a:rPr b="1" lang="en-US" sz="1000">
                  <a:solidFill>
                    <a:srgbClr val="868686"/>
                  </a:solidFill>
                  <a:latin typeface="Arial"/>
                  <a:ea typeface="Arial"/>
                  <a:cs typeface="Arial"/>
                  <a:sym typeface="Arial"/>
                </a:rPr>
                <a:t>Dashboards</a:t>
              </a:r>
            </a:p>
          </p:txBody>
        </p:sp>
        <p:pic>
          <p:nvPicPr>
            <p:cNvPr id="500" name="Shape 500"/>
            <p:cNvPicPr preferRelativeResize="0"/>
            <p:nvPr/>
          </p:nvPicPr>
          <p:blipFill rotWithShape="1">
            <a:blip r:embed="rId17">
              <a:alphaModFix/>
            </a:blip>
            <a:srcRect b="0" l="0" r="0" t="0"/>
            <a:stretch/>
          </p:blipFill>
          <p:spPr>
            <a:xfrm>
              <a:off x="6211960" y="2153433"/>
              <a:ext cx="540989" cy="392745"/>
            </a:xfrm>
            <a:prstGeom prst="rect">
              <a:avLst/>
            </a:prstGeom>
            <a:noFill/>
            <a:ln>
              <a:noFill/>
            </a:ln>
          </p:spPr>
        </p:pic>
        <p:pic>
          <p:nvPicPr>
            <p:cNvPr id="501" name="Shape 501"/>
            <p:cNvPicPr preferRelativeResize="0"/>
            <p:nvPr/>
          </p:nvPicPr>
          <p:blipFill rotWithShape="1">
            <a:blip r:embed="rId18">
              <a:alphaModFix/>
            </a:blip>
            <a:srcRect b="0" l="0" r="0" t="0"/>
            <a:stretch/>
          </p:blipFill>
          <p:spPr>
            <a:xfrm>
              <a:off x="6211960" y="1451684"/>
              <a:ext cx="540989" cy="392745"/>
            </a:xfrm>
            <a:prstGeom prst="rect">
              <a:avLst/>
            </a:prstGeom>
            <a:noFill/>
            <a:ln>
              <a:noFill/>
            </a:ln>
          </p:spPr>
        </p:pic>
        <p:pic>
          <p:nvPicPr>
            <p:cNvPr id="502" name="Shape 502"/>
            <p:cNvPicPr preferRelativeResize="0"/>
            <p:nvPr/>
          </p:nvPicPr>
          <p:blipFill rotWithShape="1">
            <a:blip r:embed="rId19">
              <a:alphaModFix/>
            </a:blip>
            <a:srcRect b="0" l="0" r="0" t="0"/>
            <a:stretch/>
          </p:blipFill>
          <p:spPr>
            <a:xfrm>
              <a:off x="6211960" y="782322"/>
              <a:ext cx="540989" cy="392745"/>
            </a:xfrm>
            <a:prstGeom prst="rect">
              <a:avLst/>
            </a:prstGeom>
            <a:noFill/>
            <a:ln>
              <a:noFill/>
            </a:ln>
          </p:spPr>
        </p:pic>
        <p:sp>
          <p:nvSpPr>
            <p:cNvPr id="503" name="Shape 503"/>
            <p:cNvSpPr txBox="1"/>
            <p:nvPr/>
          </p:nvSpPr>
          <p:spPr>
            <a:xfrm>
              <a:off x="5599218" y="277798"/>
              <a:ext cx="1182235"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OPERATIONS</a:t>
              </a:r>
            </a:p>
          </p:txBody>
        </p:sp>
      </p:grpSp>
      <p:sp>
        <p:nvSpPr>
          <p:cNvPr id="504" name="Shape 504"/>
          <p:cNvSpPr/>
          <p:nvPr/>
        </p:nvSpPr>
        <p:spPr>
          <a:xfrm>
            <a:off x="9144000" y="2095252"/>
            <a:ext cx="2121573" cy="3016211"/>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800">
                <a:solidFill>
                  <a:schemeClr val="dk1"/>
                </a:solidFill>
                <a:latin typeface="Arial"/>
                <a:ea typeface="Arial"/>
                <a:cs typeface="Arial"/>
                <a:sym typeface="Arial"/>
              </a:rPr>
              <a:t>Exploratory Questions:</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Ask the VP if they agree with value line and their view of their world is.</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Ask them what parts of their job is most visible to the outside &amp; external teams</a:t>
            </a:r>
          </a:p>
          <a:p>
            <a:pPr indent="-285750" lvl="0" marL="285750" marR="0" rtl="0" algn="l">
              <a:spcBef>
                <a:spcPts val="0"/>
              </a:spcBef>
              <a:buClr>
                <a:schemeClr val="dk1"/>
              </a:buClr>
              <a:buSzPct val="100000"/>
              <a:buFont typeface="Arial"/>
              <a:buChar char="•"/>
            </a:pPr>
            <a:r>
              <a:rPr lang="en-US" sz="1400">
                <a:solidFill>
                  <a:schemeClr val="dk1"/>
                </a:solidFill>
                <a:latin typeface="Arial"/>
                <a:ea typeface="Arial"/>
                <a:cs typeface="Arial"/>
                <a:sym typeface="Arial"/>
              </a:rPr>
              <a:t>What aspects of their job are important to them?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grpSp>
        <p:nvGrpSpPr>
          <p:cNvPr id="511" name="Shape 511"/>
          <p:cNvGrpSpPr/>
          <p:nvPr/>
        </p:nvGrpSpPr>
        <p:grpSpPr>
          <a:xfrm>
            <a:off x="1265420" y="3046398"/>
            <a:ext cx="6482662" cy="1422044"/>
            <a:chOff x="1265420" y="3046398"/>
            <a:chExt cx="6482662" cy="1422044"/>
          </a:xfrm>
        </p:grpSpPr>
        <p:pic>
          <p:nvPicPr>
            <p:cNvPr id="512" name="Shape 512"/>
            <p:cNvPicPr preferRelativeResize="0"/>
            <p:nvPr/>
          </p:nvPicPr>
          <p:blipFill rotWithShape="1">
            <a:blip r:embed="rId3">
              <a:alphaModFix/>
            </a:blip>
            <a:srcRect b="0" l="0" r="0" t="0"/>
            <a:stretch/>
          </p:blipFill>
          <p:spPr>
            <a:xfrm>
              <a:off x="1265420" y="3046398"/>
              <a:ext cx="6482662" cy="1422044"/>
            </a:xfrm>
            <a:prstGeom prst="rect">
              <a:avLst/>
            </a:prstGeom>
            <a:noFill/>
            <a:ln>
              <a:noFill/>
            </a:ln>
          </p:spPr>
        </p:pic>
        <p:pic>
          <p:nvPicPr>
            <p:cNvPr descr="imgres.jpg" id="513" name="Shape 513"/>
            <p:cNvPicPr preferRelativeResize="0"/>
            <p:nvPr/>
          </p:nvPicPr>
          <p:blipFill rotWithShape="1">
            <a:blip r:embed="rId4">
              <a:alphaModFix/>
            </a:blip>
            <a:srcRect b="0" l="0" r="0" t="0"/>
            <a:stretch/>
          </p:blipFill>
          <p:spPr>
            <a:xfrm>
              <a:off x="3170075" y="3247107"/>
              <a:ext cx="293821" cy="347765"/>
            </a:xfrm>
            <a:prstGeom prst="rect">
              <a:avLst/>
            </a:prstGeom>
            <a:noFill/>
            <a:ln>
              <a:noFill/>
            </a:ln>
          </p:spPr>
        </p:pic>
        <p:sp>
          <p:nvSpPr>
            <p:cNvPr id="514" name="Shape 514"/>
            <p:cNvSpPr txBox="1"/>
            <p:nvPr/>
          </p:nvSpPr>
          <p:spPr>
            <a:xfrm>
              <a:off x="1426305" y="3159415"/>
              <a:ext cx="911427"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Operating </a:t>
              </a:r>
            </a:p>
            <a:p>
              <a:pPr indent="0" lvl="0" marL="0" marR="0" rtl="0" algn="l">
                <a:spcBef>
                  <a:spcPts val="0"/>
                </a:spcBef>
                <a:buSzPct val="25000"/>
                <a:buNone/>
              </a:pPr>
              <a:r>
                <a:rPr b="1" lang="en-US" sz="1200">
                  <a:solidFill>
                    <a:srgbClr val="008774"/>
                  </a:solidFill>
                  <a:latin typeface="Arial"/>
                  <a:ea typeface="Arial"/>
                  <a:cs typeface="Arial"/>
                  <a:sym typeface="Arial"/>
                </a:rPr>
                <a:t>System</a:t>
              </a:r>
            </a:p>
          </p:txBody>
        </p:sp>
        <p:sp>
          <p:nvSpPr>
            <p:cNvPr id="515" name="Shape 515"/>
            <p:cNvSpPr txBox="1"/>
            <p:nvPr/>
          </p:nvSpPr>
          <p:spPr>
            <a:xfrm>
              <a:off x="3564817" y="3916735"/>
              <a:ext cx="1035710"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Cloud API</a:t>
              </a:r>
            </a:p>
          </p:txBody>
        </p:sp>
        <p:sp>
          <p:nvSpPr>
            <p:cNvPr id="516" name="Shape 516"/>
            <p:cNvSpPr txBox="1"/>
            <p:nvPr/>
          </p:nvSpPr>
          <p:spPr>
            <a:xfrm>
              <a:off x="4197640" y="3264385"/>
              <a:ext cx="2249684"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400">
                  <a:solidFill>
                    <a:srgbClr val="008774"/>
                  </a:solidFill>
                  <a:latin typeface="Arial"/>
                  <a:ea typeface="Arial"/>
                  <a:cs typeface="Arial"/>
                  <a:sym typeface="Arial"/>
                </a:rPr>
                <a:t>Container Orchestration</a:t>
              </a:r>
            </a:p>
          </p:txBody>
        </p:sp>
        <p:pic>
          <p:nvPicPr>
            <p:cNvPr id="517" name="Shape 517"/>
            <p:cNvPicPr preferRelativeResize="0"/>
            <p:nvPr/>
          </p:nvPicPr>
          <p:blipFill rotWithShape="1">
            <a:blip r:embed="rId5">
              <a:alphaModFix/>
            </a:blip>
            <a:srcRect b="0" l="0" r="0" t="0"/>
            <a:stretch/>
          </p:blipFill>
          <p:spPr>
            <a:xfrm>
              <a:off x="4730136" y="3886190"/>
              <a:ext cx="592622" cy="354592"/>
            </a:xfrm>
            <a:prstGeom prst="rect">
              <a:avLst/>
            </a:prstGeom>
            <a:noFill/>
            <a:ln>
              <a:noFill/>
            </a:ln>
          </p:spPr>
        </p:pic>
        <p:pic>
          <p:nvPicPr>
            <p:cNvPr id="518" name="Shape 518"/>
            <p:cNvPicPr preferRelativeResize="0"/>
            <p:nvPr/>
          </p:nvPicPr>
          <p:blipFill rotWithShape="1">
            <a:blip r:embed="rId6">
              <a:alphaModFix/>
            </a:blip>
            <a:srcRect b="0" l="0" r="0" t="0"/>
            <a:stretch/>
          </p:blipFill>
          <p:spPr>
            <a:xfrm>
              <a:off x="6447324" y="3152533"/>
              <a:ext cx="442855" cy="466955"/>
            </a:xfrm>
            <a:prstGeom prst="rect">
              <a:avLst/>
            </a:prstGeom>
            <a:noFill/>
            <a:ln>
              <a:noFill/>
            </a:ln>
          </p:spPr>
        </p:pic>
      </p:grpSp>
      <p:pic>
        <p:nvPicPr>
          <p:cNvPr id="519" name="Shape 519"/>
          <p:cNvPicPr preferRelativeResize="0"/>
          <p:nvPr/>
        </p:nvPicPr>
        <p:blipFill rotWithShape="1">
          <a:blip r:embed="rId7">
            <a:alphaModFix/>
          </a:blip>
          <a:srcRect b="0" l="0" r="0" t="0"/>
          <a:stretch/>
        </p:blipFill>
        <p:spPr>
          <a:xfrm>
            <a:off x="2000460" y="4416964"/>
            <a:ext cx="4873112" cy="456347"/>
          </a:xfrm>
          <a:prstGeom prst="rect">
            <a:avLst/>
          </a:prstGeom>
          <a:noFill/>
          <a:ln>
            <a:noFill/>
          </a:ln>
        </p:spPr>
      </p:pic>
      <p:pic>
        <p:nvPicPr>
          <p:cNvPr id="520" name="Shape 520"/>
          <p:cNvPicPr preferRelativeResize="0"/>
          <p:nvPr/>
        </p:nvPicPr>
        <p:blipFill rotWithShape="1">
          <a:blip r:embed="rId8">
            <a:alphaModFix/>
          </a:blip>
          <a:srcRect b="0" l="0" r="0" t="0"/>
          <a:stretch/>
        </p:blipFill>
        <p:spPr>
          <a:xfrm>
            <a:off x="240966" y="217325"/>
            <a:ext cx="977509" cy="4294537"/>
          </a:xfrm>
          <a:prstGeom prst="rect">
            <a:avLst/>
          </a:prstGeom>
          <a:noFill/>
          <a:ln>
            <a:noFill/>
          </a:ln>
        </p:spPr>
      </p:pic>
      <p:pic>
        <p:nvPicPr>
          <p:cNvPr id="521" name="Shape 521"/>
          <p:cNvPicPr preferRelativeResize="0"/>
          <p:nvPr/>
        </p:nvPicPr>
        <p:blipFill rotWithShape="1">
          <a:blip r:embed="rId9">
            <a:alphaModFix/>
          </a:blip>
          <a:srcRect b="0" l="0" r="0" t="0"/>
          <a:stretch/>
        </p:blipFill>
        <p:spPr>
          <a:xfrm>
            <a:off x="2730609" y="3282254"/>
            <a:ext cx="336550" cy="297341"/>
          </a:xfrm>
          <a:prstGeom prst="rect">
            <a:avLst/>
          </a:prstGeom>
          <a:noFill/>
          <a:ln>
            <a:noFill/>
          </a:ln>
        </p:spPr>
      </p:pic>
      <p:grpSp>
        <p:nvGrpSpPr>
          <p:cNvPr id="522" name="Shape 522"/>
          <p:cNvGrpSpPr/>
          <p:nvPr/>
        </p:nvGrpSpPr>
        <p:grpSpPr>
          <a:xfrm>
            <a:off x="4656320" y="277798"/>
            <a:ext cx="3198195" cy="2485250"/>
            <a:chOff x="4656320" y="277798"/>
            <a:chExt cx="3198195" cy="2485250"/>
          </a:xfrm>
        </p:grpSpPr>
        <p:pic>
          <p:nvPicPr>
            <p:cNvPr id="523" name="Shape 523"/>
            <p:cNvPicPr preferRelativeResize="0"/>
            <p:nvPr/>
          </p:nvPicPr>
          <p:blipFill rotWithShape="1">
            <a:blip r:embed="rId10">
              <a:alphaModFix/>
            </a:blip>
            <a:srcRect b="0" l="0" r="0" t="0"/>
            <a:stretch/>
          </p:blipFill>
          <p:spPr>
            <a:xfrm>
              <a:off x="4656320" y="574736"/>
              <a:ext cx="3166342" cy="2188312"/>
            </a:xfrm>
            <a:prstGeom prst="rect">
              <a:avLst/>
            </a:prstGeom>
            <a:noFill/>
            <a:ln>
              <a:noFill/>
            </a:ln>
          </p:spPr>
        </p:pic>
        <p:sp>
          <p:nvSpPr>
            <p:cNvPr id="524" name="Shape 524"/>
            <p:cNvSpPr txBox="1"/>
            <p:nvPr/>
          </p:nvSpPr>
          <p:spPr>
            <a:xfrm>
              <a:off x="4778413" y="779743"/>
              <a:ext cx="1420105"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App Deployment</a:t>
              </a:r>
            </a:p>
            <a:p>
              <a:pPr indent="0" lvl="0" marL="0" marR="0" rtl="0" algn="l">
                <a:spcBef>
                  <a:spcPts val="0"/>
                </a:spcBef>
                <a:buSzPct val="25000"/>
                <a:buNone/>
              </a:pPr>
              <a:r>
                <a:rPr b="1" lang="en-US" sz="1200">
                  <a:solidFill>
                    <a:srgbClr val="008774"/>
                  </a:solidFill>
                  <a:latin typeface="Arial"/>
                  <a:ea typeface="Arial"/>
                  <a:cs typeface="Arial"/>
                  <a:sym typeface="Arial"/>
                </a:rPr>
                <a:t>&amp; Management</a:t>
              </a:r>
            </a:p>
          </p:txBody>
        </p:sp>
        <p:sp>
          <p:nvSpPr>
            <p:cNvPr id="525" name="Shape 525"/>
            <p:cNvSpPr txBox="1"/>
            <p:nvPr/>
          </p:nvSpPr>
          <p:spPr>
            <a:xfrm>
              <a:off x="4778413" y="1510992"/>
              <a:ext cx="1004276"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Availability</a:t>
              </a:r>
            </a:p>
          </p:txBody>
        </p:sp>
        <p:sp>
          <p:nvSpPr>
            <p:cNvPr id="526" name="Shape 526"/>
            <p:cNvSpPr txBox="1"/>
            <p:nvPr/>
          </p:nvSpPr>
          <p:spPr>
            <a:xfrm>
              <a:off x="4778413" y="2147737"/>
              <a:ext cx="1283274"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Visibility &amp;</a:t>
              </a:r>
            </a:p>
            <a:p>
              <a:pPr indent="0" lvl="0" marL="0" marR="0" rtl="0" algn="l">
                <a:spcBef>
                  <a:spcPts val="0"/>
                </a:spcBef>
                <a:buSzPct val="25000"/>
                <a:buNone/>
              </a:pPr>
              <a:r>
                <a:rPr b="1" lang="en-US" sz="1200">
                  <a:solidFill>
                    <a:srgbClr val="008774"/>
                  </a:solidFill>
                  <a:latin typeface="Arial"/>
                  <a:ea typeface="Arial"/>
                  <a:cs typeface="Arial"/>
                  <a:sym typeface="Arial"/>
                </a:rPr>
                <a:t>Administration</a:t>
              </a:r>
            </a:p>
          </p:txBody>
        </p:sp>
        <p:sp>
          <p:nvSpPr>
            <p:cNvPr id="527" name="Shape 527"/>
            <p:cNvSpPr txBox="1"/>
            <p:nvPr/>
          </p:nvSpPr>
          <p:spPr>
            <a:xfrm>
              <a:off x="6791949" y="806647"/>
              <a:ext cx="943062" cy="4001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CI/CD Tools,</a:t>
              </a:r>
            </a:p>
            <a:p>
              <a:pPr indent="0" lvl="0" marL="0" marR="0" rtl="0" algn="l">
                <a:spcBef>
                  <a:spcPts val="0"/>
                </a:spcBef>
                <a:buSzPct val="25000"/>
                <a:buNone/>
              </a:pPr>
              <a:r>
                <a:rPr b="1" lang="en-US" sz="1000">
                  <a:solidFill>
                    <a:srgbClr val="868686"/>
                  </a:solidFill>
                  <a:latin typeface="Arial"/>
                  <a:ea typeface="Arial"/>
                  <a:cs typeface="Arial"/>
                  <a:sym typeface="Arial"/>
                </a:rPr>
                <a:t>ID, Security</a:t>
              </a:r>
            </a:p>
          </p:txBody>
        </p:sp>
        <p:sp>
          <p:nvSpPr>
            <p:cNvPr id="528" name="Shape 528"/>
            <p:cNvSpPr txBox="1"/>
            <p:nvPr/>
          </p:nvSpPr>
          <p:spPr>
            <a:xfrm>
              <a:off x="6791949" y="1356042"/>
              <a:ext cx="908019" cy="55399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Health, Metrics,</a:t>
              </a:r>
            </a:p>
            <a:p>
              <a:pPr indent="0" lvl="0" marL="0" marR="0" rtl="0" algn="l">
                <a:spcBef>
                  <a:spcPts val="0"/>
                </a:spcBef>
                <a:buSzPct val="25000"/>
                <a:buNone/>
              </a:pPr>
              <a:r>
                <a:rPr b="1" lang="en-US" sz="1000">
                  <a:solidFill>
                    <a:srgbClr val="868686"/>
                  </a:solidFill>
                  <a:latin typeface="Arial"/>
                  <a:ea typeface="Arial"/>
                  <a:cs typeface="Arial"/>
                  <a:sym typeface="Arial"/>
                </a:rPr>
                <a:t>Patching</a:t>
              </a:r>
            </a:p>
          </p:txBody>
        </p:sp>
        <p:sp>
          <p:nvSpPr>
            <p:cNvPr id="529" name="Shape 529"/>
            <p:cNvSpPr txBox="1"/>
            <p:nvPr/>
          </p:nvSpPr>
          <p:spPr>
            <a:xfrm>
              <a:off x="6791949" y="2061679"/>
              <a:ext cx="1062566" cy="553998"/>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000">
                  <a:solidFill>
                    <a:srgbClr val="868686"/>
                  </a:solidFill>
                  <a:latin typeface="Arial"/>
                  <a:ea typeface="Arial"/>
                  <a:cs typeface="Arial"/>
                  <a:sym typeface="Arial"/>
                </a:rPr>
                <a:t>Apps &amp; Platform</a:t>
              </a:r>
            </a:p>
            <a:p>
              <a:pPr indent="0" lvl="0" marL="0" marR="0" rtl="0" algn="l">
                <a:spcBef>
                  <a:spcPts val="0"/>
                </a:spcBef>
                <a:buSzPct val="25000"/>
                <a:buNone/>
              </a:pPr>
              <a:r>
                <a:rPr b="1" lang="en-US" sz="1000">
                  <a:solidFill>
                    <a:srgbClr val="868686"/>
                  </a:solidFill>
                  <a:latin typeface="Arial"/>
                  <a:ea typeface="Arial"/>
                  <a:cs typeface="Arial"/>
                  <a:sym typeface="Arial"/>
                </a:rPr>
                <a:t>Dashboards</a:t>
              </a:r>
            </a:p>
          </p:txBody>
        </p:sp>
        <p:pic>
          <p:nvPicPr>
            <p:cNvPr id="530" name="Shape 530"/>
            <p:cNvPicPr preferRelativeResize="0"/>
            <p:nvPr/>
          </p:nvPicPr>
          <p:blipFill rotWithShape="1">
            <a:blip r:embed="rId11">
              <a:alphaModFix/>
            </a:blip>
            <a:srcRect b="0" l="0" r="0" t="0"/>
            <a:stretch/>
          </p:blipFill>
          <p:spPr>
            <a:xfrm>
              <a:off x="6211960" y="2153433"/>
              <a:ext cx="540989" cy="392745"/>
            </a:xfrm>
            <a:prstGeom prst="rect">
              <a:avLst/>
            </a:prstGeom>
            <a:noFill/>
            <a:ln>
              <a:noFill/>
            </a:ln>
          </p:spPr>
        </p:pic>
        <p:pic>
          <p:nvPicPr>
            <p:cNvPr id="531" name="Shape 531"/>
            <p:cNvPicPr preferRelativeResize="0"/>
            <p:nvPr/>
          </p:nvPicPr>
          <p:blipFill rotWithShape="1">
            <a:blip r:embed="rId12">
              <a:alphaModFix/>
            </a:blip>
            <a:srcRect b="0" l="0" r="0" t="0"/>
            <a:stretch/>
          </p:blipFill>
          <p:spPr>
            <a:xfrm>
              <a:off x="6211960" y="1451684"/>
              <a:ext cx="540989" cy="392745"/>
            </a:xfrm>
            <a:prstGeom prst="rect">
              <a:avLst/>
            </a:prstGeom>
            <a:noFill/>
            <a:ln>
              <a:noFill/>
            </a:ln>
          </p:spPr>
        </p:pic>
        <p:pic>
          <p:nvPicPr>
            <p:cNvPr id="532" name="Shape 532"/>
            <p:cNvPicPr preferRelativeResize="0"/>
            <p:nvPr/>
          </p:nvPicPr>
          <p:blipFill rotWithShape="1">
            <a:blip r:embed="rId13">
              <a:alphaModFix/>
            </a:blip>
            <a:srcRect b="0" l="0" r="0" t="0"/>
            <a:stretch/>
          </p:blipFill>
          <p:spPr>
            <a:xfrm>
              <a:off x="6211960" y="782322"/>
              <a:ext cx="540989" cy="392745"/>
            </a:xfrm>
            <a:prstGeom prst="rect">
              <a:avLst/>
            </a:prstGeom>
            <a:noFill/>
            <a:ln>
              <a:noFill/>
            </a:ln>
          </p:spPr>
        </p:pic>
        <p:sp>
          <p:nvSpPr>
            <p:cNvPr id="533" name="Shape 533"/>
            <p:cNvSpPr txBox="1"/>
            <p:nvPr/>
          </p:nvSpPr>
          <p:spPr>
            <a:xfrm>
              <a:off x="5599218" y="277798"/>
              <a:ext cx="1182235"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OPERATIONS</a:t>
              </a:r>
            </a:p>
          </p:txBody>
        </p:sp>
      </p:grpSp>
      <p:sp>
        <p:nvSpPr>
          <p:cNvPr id="534" name="Shape 534"/>
          <p:cNvSpPr/>
          <p:nvPr/>
        </p:nvSpPr>
        <p:spPr>
          <a:xfrm>
            <a:off x="1218866" y="217325"/>
            <a:ext cx="7255498" cy="4656839"/>
          </a:xfrm>
          <a:prstGeom prst="rect">
            <a:avLst/>
          </a:prstGeom>
          <a:solidFill>
            <a:schemeClr val="lt1">
              <a:alpha val="82745"/>
            </a:schemeClr>
          </a:solidFill>
          <a:ln>
            <a:noFill/>
          </a:ln>
        </p:spPr>
        <p:txBody>
          <a:bodyPr anchorCtr="0" anchor="ctr" bIns="45700" lIns="91425" rIns="91425" wrap="square"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grpSp>
        <p:nvGrpSpPr>
          <p:cNvPr id="535" name="Shape 535"/>
          <p:cNvGrpSpPr/>
          <p:nvPr/>
        </p:nvGrpSpPr>
        <p:grpSpPr>
          <a:xfrm>
            <a:off x="1265420" y="553742"/>
            <a:ext cx="3166342" cy="2188312"/>
            <a:chOff x="1265420" y="574736"/>
            <a:chExt cx="3166342" cy="2188312"/>
          </a:xfrm>
        </p:grpSpPr>
        <p:pic>
          <p:nvPicPr>
            <p:cNvPr id="536" name="Shape 536"/>
            <p:cNvPicPr preferRelativeResize="0"/>
            <p:nvPr/>
          </p:nvPicPr>
          <p:blipFill rotWithShape="1">
            <a:blip r:embed="rId10">
              <a:alphaModFix/>
            </a:blip>
            <a:srcRect b="0" l="0" r="0" t="0"/>
            <a:stretch/>
          </p:blipFill>
          <p:spPr>
            <a:xfrm>
              <a:off x="1265420" y="574736"/>
              <a:ext cx="3166342" cy="2188312"/>
            </a:xfrm>
            <a:prstGeom prst="rect">
              <a:avLst/>
            </a:prstGeom>
            <a:noFill/>
            <a:ln>
              <a:noFill/>
            </a:ln>
          </p:spPr>
        </p:pic>
        <p:sp>
          <p:nvSpPr>
            <p:cNvPr id="537" name="Shape 537"/>
            <p:cNvSpPr txBox="1"/>
            <p:nvPr/>
          </p:nvSpPr>
          <p:spPr>
            <a:xfrm>
              <a:off x="1400306" y="737755"/>
              <a:ext cx="997013"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Multiple</a:t>
              </a:r>
            </a:p>
            <a:p>
              <a:pPr indent="0" lvl="0" marL="0" marR="0" rtl="0" algn="l">
                <a:spcBef>
                  <a:spcPts val="0"/>
                </a:spcBef>
                <a:buSzPct val="25000"/>
                <a:buNone/>
              </a:pPr>
              <a:r>
                <a:rPr b="1" lang="en-US" sz="1200">
                  <a:solidFill>
                    <a:srgbClr val="008774"/>
                  </a:solidFill>
                  <a:latin typeface="Arial"/>
                  <a:ea typeface="Arial"/>
                  <a:cs typeface="Arial"/>
                  <a:sym typeface="Arial"/>
                </a:rPr>
                <a:t>Languages</a:t>
              </a:r>
            </a:p>
          </p:txBody>
        </p:sp>
        <p:sp>
          <p:nvSpPr>
            <p:cNvPr id="538" name="Shape 538"/>
            <p:cNvSpPr txBox="1"/>
            <p:nvPr/>
          </p:nvSpPr>
          <p:spPr>
            <a:xfrm>
              <a:off x="1400306" y="1441939"/>
              <a:ext cx="1211239"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Microservices</a:t>
              </a:r>
            </a:p>
            <a:p>
              <a:pPr indent="0" lvl="0" marL="0" marR="0" rtl="0" algn="l">
                <a:spcBef>
                  <a:spcPts val="0"/>
                </a:spcBef>
                <a:buSzPct val="25000"/>
                <a:buNone/>
              </a:pPr>
              <a:r>
                <a:rPr b="1" lang="en-US" sz="1200">
                  <a:solidFill>
                    <a:srgbClr val="008774"/>
                  </a:solidFill>
                  <a:latin typeface="Arial"/>
                  <a:ea typeface="Arial"/>
                  <a:cs typeface="Arial"/>
                  <a:sym typeface="Arial"/>
                </a:rPr>
                <a:t>Support</a:t>
              </a:r>
            </a:p>
          </p:txBody>
        </p:sp>
        <p:sp>
          <p:nvSpPr>
            <p:cNvPr id="539" name="Shape 539"/>
            <p:cNvSpPr txBox="1"/>
            <p:nvPr/>
          </p:nvSpPr>
          <p:spPr>
            <a:xfrm>
              <a:off x="1400306" y="2116246"/>
              <a:ext cx="1074257" cy="461665"/>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1" lang="en-US" sz="1200">
                  <a:solidFill>
                    <a:srgbClr val="008774"/>
                  </a:solidFill>
                  <a:latin typeface="Arial"/>
                  <a:ea typeface="Arial"/>
                  <a:cs typeface="Arial"/>
                  <a:sym typeface="Arial"/>
                </a:rPr>
                <a:t>Services</a:t>
              </a:r>
            </a:p>
            <a:p>
              <a:pPr indent="0" lvl="0" marL="0" marR="0" rtl="0" algn="l">
                <a:spcBef>
                  <a:spcPts val="0"/>
                </a:spcBef>
                <a:buSzPct val="25000"/>
                <a:buNone/>
              </a:pPr>
              <a:r>
                <a:rPr b="1" lang="en-US" sz="1200">
                  <a:solidFill>
                    <a:srgbClr val="008774"/>
                  </a:solidFill>
                  <a:latin typeface="Arial"/>
                  <a:ea typeface="Arial"/>
                  <a:cs typeface="Arial"/>
                  <a:sym typeface="Arial"/>
                </a:rPr>
                <a:t>Marketplace</a:t>
              </a:r>
            </a:p>
          </p:txBody>
        </p:sp>
        <p:pic>
          <p:nvPicPr>
            <p:cNvPr id="540" name="Shape 540"/>
            <p:cNvPicPr preferRelativeResize="0"/>
            <p:nvPr/>
          </p:nvPicPr>
          <p:blipFill rotWithShape="1">
            <a:blip r:embed="rId14">
              <a:alphaModFix/>
            </a:blip>
            <a:srcRect b="0" l="0" r="0" t="0"/>
            <a:stretch/>
          </p:blipFill>
          <p:spPr>
            <a:xfrm>
              <a:off x="3480758" y="1469415"/>
              <a:ext cx="639214" cy="432586"/>
            </a:xfrm>
            <a:prstGeom prst="rect">
              <a:avLst/>
            </a:prstGeom>
            <a:noFill/>
            <a:ln>
              <a:noFill/>
            </a:ln>
          </p:spPr>
        </p:pic>
        <p:pic>
          <p:nvPicPr>
            <p:cNvPr id="541" name="Shape 541"/>
            <p:cNvPicPr preferRelativeResize="0"/>
            <p:nvPr/>
          </p:nvPicPr>
          <p:blipFill rotWithShape="1">
            <a:blip r:embed="rId15">
              <a:alphaModFix/>
            </a:blip>
            <a:srcRect b="0" l="0" r="0" t="0"/>
            <a:stretch/>
          </p:blipFill>
          <p:spPr>
            <a:xfrm>
              <a:off x="2746827" y="1453012"/>
              <a:ext cx="582242" cy="445554"/>
            </a:xfrm>
            <a:prstGeom prst="rect">
              <a:avLst/>
            </a:prstGeom>
            <a:noFill/>
            <a:ln>
              <a:noFill/>
            </a:ln>
          </p:spPr>
        </p:pic>
        <p:pic>
          <p:nvPicPr>
            <p:cNvPr descr="Java_logo.png" id="542" name="Shape 542"/>
            <p:cNvPicPr preferRelativeResize="0"/>
            <p:nvPr/>
          </p:nvPicPr>
          <p:blipFill rotWithShape="1">
            <a:blip r:embed="rId16">
              <a:alphaModFix/>
            </a:blip>
            <a:srcRect b="0" l="0" r="0" t="0"/>
            <a:stretch/>
          </p:blipFill>
          <p:spPr>
            <a:xfrm>
              <a:off x="2347514" y="693749"/>
              <a:ext cx="518799" cy="518799"/>
            </a:xfrm>
            <a:prstGeom prst="rect">
              <a:avLst/>
            </a:prstGeom>
            <a:noFill/>
            <a:ln>
              <a:noFill/>
            </a:ln>
          </p:spPr>
        </p:pic>
        <p:pic>
          <p:nvPicPr>
            <p:cNvPr descr="microsoft_.net_.gif" id="543" name="Shape 543"/>
            <p:cNvPicPr preferRelativeResize="0"/>
            <p:nvPr/>
          </p:nvPicPr>
          <p:blipFill rotWithShape="1">
            <a:blip r:embed="rId17">
              <a:alphaModFix/>
            </a:blip>
            <a:srcRect b="0" l="0" r="0" t="0"/>
            <a:stretch/>
          </p:blipFill>
          <p:spPr>
            <a:xfrm>
              <a:off x="2925171" y="787547"/>
              <a:ext cx="377555" cy="377555"/>
            </a:xfrm>
            <a:prstGeom prst="rect">
              <a:avLst/>
            </a:prstGeom>
            <a:noFill/>
            <a:ln>
              <a:noFill/>
            </a:ln>
          </p:spPr>
        </p:pic>
        <p:pic>
          <p:nvPicPr>
            <p:cNvPr descr="nodejs.png" id="544" name="Shape 544"/>
            <p:cNvPicPr preferRelativeResize="0"/>
            <p:nvPr/>
          </p:nvPicPr>
          <p:blipFill rotWithShape="1">
            <a:blip r:embed="rId18">
              <a:alphaModFix/>
            </a:blip>
            <a:srcRect b="0" l="0" r="0" t="0"/>
            <a:stretch/>
          </p:blipFill>
          <p:spPr>
            <a:xfrm>
              <a:off x="3456422" y="797849"/>
              <a:ext cx="389441" cy="389441"/>
            </a:xfrm>
            <a:prstGeom prst="rect">
              <a:avLst/>
            </a:prstGeom>
            <a:noFill/>
            <a:ln>
              <a:noFill/>
            </a:ln>
          </p:spPr>
        </p:pic>
        <p:pic>
          <p:nvPicPr>
            <p:cNvPr id="545" name="Shape 545"/>
            <p:cNvPicPr preferRelativeResize="0"/>
            <p:nvPr/>
          </p:nvPicPr>
          <p:blipFill rotWithShape="1">
            <a:blip r:embed="rId19">
              <a:alphaModFix/>
            </a:blip>
            <a:srcRect b="0" l="0" r="0" t="0"/>
            <a:stretch/>
          </p:blipFill>
          <p:spPr>
            <a:xfrm>
              <a:off x="4020470" y="967687"/>
              <a:ext cx="187477" cy="50678"/>
            </a:xfrm>
            <a:prstGeom prst="rect">
              <a:avLst/>
            </a:prstGeom>
            <a:noFill/>
            <a:ln>
              <a:noFill/>
            </a:ln>
          </p:spPr>
        </p:pic>
        <p:sp>
          <p:nvSpPr>
            <p:cNvPr id="546" name="Shape 546"/>
            <p:cNvSpPr/>
            <p:nvPr/>
          </p:nvSpPr>
          <p:spPr>
            <a:xfrm>
              <a:off x="2481824" y="2137519"/>
              <a:ext cx="425786" cy="425786"/>
            </a:xfrm>
            <a:prstGeom prst="ellipse">
              <a:avLst/>
            </a:prstGeom>
            <a:solidFill>
              <a:srgbClr val="D3EAE6"/>
            </a:solidFill>
            <a:ln cap="flat" cmpd="sng" w="12700">
              <a:solidFill>
                <a:srgbClr val="58C6B8"/>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chemeClr val="accent1"/>
                  </a:solidFill>
                  <a:latin typeface="Arial"/>
                  <a:ea typeface="Arial"/>
                  <a:cs typeface="Arial"/>
                  <a:sym typeface="Arial"/>
                </a:rPr>
                <a:t>Native</a:t>
              </a:r>
            </a:p>
          </p:txBody>
        </p:sp>
        <p:sp>
          <p:nvSpPr>
            <p:cNvPr id="547" name="Shape 547"/>
            <p:cNvSpPr/>
            <p:nvPr/>
          </p:nvSpPr>
          <p:spPr>
            <a:xfrm>
              <a:off x="3067369" y="2127022"/>
              <a:ext cx="425786" cy="425786"/>
            </a:xfrm>
            <a:prstGeom prst="ellipse">
              <a:avLst/>
            </a:prstGeom>
            <a:solidFill>
              <a:srgbClr val="E0E0E0"/>
            </a:solidFill>
            <a:ln cap="flat" cmpd="sng" w="12700">
              <a:solidFill>
                <a:srgbClr val="BFBFBF"/>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rgbClr val="909090"/>
                  </a:solidFill>
                  <a:latin typeface="Arial"/>
                  <a:ea typeface="Arial"/>
                  <a:cs typeface="Arial"/>
                  <a:sym typeface="Arial"/>
                </a:rPr>
                <a:t>User</a:t>
              </a:r>
              <a:br>
                <a:rPr b="1" lang="en-US" sz="700">
                  <a:solidFill>
                    <a:srgbClr val="909090"/>
                  </a:solidFill>
                  <a:latin typeface="Arial"/>
                  <a:ea typeface="Arial"/>
                  <a:cs typeface="Arial"/>
                  <a:sym typeface="Arial"/>
                </a:rPr>
              </a:br>
              <a:r>
                <a:rPr b="1" lang="en-US" sz="700">
                  <a:solidFill>
                    <a:srgbClr val="909090"/>
                  </a:solidFill>
                  <a:latin typeface="Arial"/>
                  <a:ea typeface="Arial"/>
                  <a:cs typeface="Arial"/>
                  <a:sym typeface="Arial"/>
                </a:rPr>
                <a:t>Provided</a:t>
              </a:r>
            </a:p>
          </p:txBody>
        </p:sp>
        <p:sp>
          <p:nvSpPr>
            <p:cNvPr id="548" name="Shape 548"/>
            <p:cNvSpPr/>
            <p:nvPr/>
          </p:nvSpPr>
          <p:spPr>
            <a:xfrm>
              <a:off x="3654341" y="2137519"/>
              <a:ext cx="425786" cy="425786"/>
            </a:xfrm>
            <a:prstGeom prst="ellipse">
              <a:avLst/>
            </a:prstGeom>
            <a:solidFill>
              <a:srgbClr val="D9D9E5"/>
            </a:solidFill>
            <a:ln cap="flat" cmpd="sng" w="12700">
              <a:solidFill>
                <a:srgbClr val="8893B4"/>
              </a:solidFill>
              <a:prstDash val="solid"/>
              <a:round/>
              <a:headEnd len="med" w="med" type="none"/>
              <a:tailEnd len="med" w="med" type="none"/>
            </a:ln>
          </p:spPr>
          <p:txBody>
            <a:bodyPr anchorCtr="0" anchor="ctr" bIns="0" lIns="0" rIns="0" wrap="square" tIns="0">
              <a:noAutofit/>
            </a:bodyPr>
            <a:lstStyle/>
            <a:p>
              <a:pPr indent="0" lvl="0" marL="0" marR="0" rtl="0" algn="ctr">
                <a:spcBef>
                  <a:spcPts val="0"/>
                </a:spcBef>
                <a:buSzPct val="25000"/>
                <a:buNone/>
              </a:pPr>
              <a:r>
                <a:rPr b="1" lang="en-US" sz="700">
                  <a:solidFill>
                    <a:srgbClr val="7F7F7F"/>
                  </a:solidFill>
                  <a:latin typeface="Arial"/>
                  <a:ea typeface="Arial"/>
                  <a:cs typeface="Arial"/>
                  <a:sym typeface="Arial"/>
                </a:rPr>
                <a:t>Partner</a:t>
              </a:r>
            </a:p>
          </p:txBody>
        </p:sp>
      </p:grpSp>
      <p:sp>
        <p:nvSpPr>
          <p:cNvPr id="549" name="Shape 549"/>
          <p:cNvSpPr/>
          <p:nvPr/>
        </p:nvSpPr>
        <p:spPr>
          <a:xfrm>
            <a:off x="1263164" y="559966"/>
            <a:ext cx="3200967" cy="2206244"/>
          </a:xfrm>
          <a:prstGeom prst="roundRect">
            <a:avLst>
              <a:gd fmla="val 5638" name="adj"/>
            </a:avLst>
          </a:prstGeom>
          <a:noFill/>
          <a:ln cap="flat" cmpd="sng" w="38100">
            <a:solidFill>
              <a:schemeClr val="accent6"/>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50" name="Shape 550"/>
          <p:cNvSpPr txBox="1"/>
          <p:nvPr/>
        </p:nvSpPr>
        <p:spPr>
          <a:xfrm>
            <a:off x="2208782" y="256804"/>
            <a:ext cx="1356035" cy="276999"/>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200">
                <a:solidFill>
                  <a:schemeClr val="dk2"/>
                </a:solidFill>
                <a:latin typeface="Arial"/>
                <a:ea typeface="Arial"/>
                <a:cs typeface="Arial"/>
                <a:sym typeface="Arial"/>
              </a:rPr>
              <a:t>DEVELOPMENT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p:nvPr/>
        </p:nvSpPr>
        <p:spPr>
          <a:xfrm>
            <a:off x="1927048" y="1940875"/>
            <a:ext cx="1268379" cy="631392"/>
          </a:xfrm>
          <a:prstGeom prst="rightArrow">
            <a:avLst>
              <a:gd fmla="val 60007" name="adj1"/>
              <a:gd fmla="val 47999" name="adj2"/>
            </a:avLst>
          </a:prstGeom>
          <a:solidFill>
            <a:schemeClr val="lt2"/>
          </a:solidFill>
          <a:ln>
            <a:noFill/>
          </a:ln>
        </p:spPr>
        <p:txBody>
          <a:bodyPr anchorCtr="0" anchor="ctr" bIns="45700" lIns="91425" rIns="91425" wrap="square" tIns="45700">
            <a:noAutofit/>
          </a:bodyPr>
          <a:lstStyle/>
          <a:p>
            <a:pPr indent="0" lvl="0" marL="0" marR="0" rtl="0" algn="ctr">
              <a:spcBef>
                <a:spcPts val="0"/>
              </a:spcBef>
              <a:buSzPct val="25000"/>
              <a:buNone/>
            </a:pPr>
            <a:r>
              <a:rPr lang="en-US" sz="1400">
                <a:solidFill>
                  <a:srgbClr val="474747"/>
                </a:solidFill>
                <a:latin typeface="Arial"/>
                <a:ea typeface="Arial"/>
                <a:cs typeface="Arial"/>
                <a:sym typeface="Arial"/>
              </a:rPr>
              <a:t>Push App</a:t>
            </a:r>
          </a:p>
        </p:txBody>
      </p:sp>
      <p:sp>
        <p:nvSpPr>
          <p:cNvPr id="557" name="Shape 557"/>
          <p:cNvSpPr/>
          <p:nvPr/>
        </p:nvSpPr>
        <p:spPr>
          <a:xfrm>
            <a:off x="3328109" y="1638139"/>
            <a:ext cx="4763915" cy="2367153"/>
          </a:xfrm>
          <a:prstGeom prst="roundRect">
            <a:avLst>
              <a:gd fmla="val 7515" name="adj"/>
            </a:avLst>
          </a:prstGeom>
          <a:noFill/>
          <a:ln cap="flat" cmpd="sng" w="127000">
            <a:solidFill>
              <a:srgbClr val="C5DED7"/>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58" name="Shape 558"/>
          <p:cNvSpPr txBox="1"/>
          <p:nvPr>
            <p:ph type="title"/>
          </p:nvPr>
        </p:nvSpPr>
        <p:spPr>
          <a:xfrm>
            <a:off x="113722" y="149918"/>
            <a:ext cx="8796928" cy="474445"/>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008774"/>
              </a:buClr>
              <a:buSzPct val="25000"/>
              <a:buFont typeface="Arial"/>
              <a:buNone/>
            </a:pPr>
            <a:r>
              <a:rPr b="1" i="0" lang="en-US" sz="2800" u="none" cap="none" strike="noStrike">
                <a:solidFill>
                  <a:srgbClr val="008774"/>
                </a:solidFill>
                <a:latin typeface="Arial"/>
                <a:ea typeface="Arial"/>
                <a:cs typeface="Arial"/>
                <a:sym typeface="Arial"/>
              </a:rPr>
              <a:t>Developer Self Service Provisioning</a:t>
            </a:r>
          </a:p>
        </p:txBody>
      </p:sp>
      <p:sp>
        <p:nvSpPr>
          <p:cNvPr id="559" name="Shape 559"/>
          <p:cNvSpPr txBox="1"/>
          <p:nvPr>
            <p:ph idx="12" type="sldNum"/>
          </p:nvPr>
        </p:nvSpPr>
        <p:spPr>
          <a:xfrm>
            <a:off x="48247" y="4861463"/>
            <a:ext cx="373338" cy="273844"/>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560" name="Shape 560"/>
          <p:cNvSpPr txBox="1"/>
          <p:nvPr>
            <p:ph idx="1" type="body"/>
          </p:nvPr>
        </p:nvSpPr>
        <p:spPr>
          <a:xfrm>
            <a:off x="114312" y="624363"/>
            <a:ext cx="8796338" cy="288565"/>
          </a:xfrm>
          <a:prstGeom prst="rect">
            <a:avLst/>
          </a:prstGeom>
          <a:noFill/>
          <a:ln>
            <a:noFill/>
          </a:ln>
        </p:spPr>
        <p:txBody>
          <a:bodyPr anchorCtr="0" anchor="t" bIns="45700" lIns="91425" rIns="91425" wrap="square" tIns="45700">
            <a:noAutofit/>
          </a:bodyPr>
          <a:lstStyle/>
          <a:p>
            <a:pPr indent="0" lvl="0" marL="0" marR="0" rtl="0" algn="l">
              <a:spcBef>
                <a:spcPts val="0"/>
              </a:spcBef>
              <a:buClr>
                <a:srgbClr val="595959"/>
              </a:buClr>
              <a:buSzPct val="25000"/>
              <a:buFont typeface="Arial"/>
              <a:buNone/>
            </a:pPr>
            <a:r>
              <a:rPr b="0" i="0" lang="en-US" sz="1800" u="none" cap="none" strike="noStrike">
                <a:solidFill>
                  <a:srgbClr val="595959"/>
                </a:solidFill>
                <a:latin typeface="Arial"/>
                <a:ea typeface="Arial"/>
                <a:cs typeface="Arial"/>
                <a:sym typeface="Arial"/>
              </a:rPr>
              <a:t>Flexibility with control</a:t>
            </a:r>
          </a:p>
        </p:txBody>
      </p:sp>
      <p:pic>
        <p:nvPicPr>
          <p:cNvPr descr="PivotalCloudFoundry-CloudRings-OnLight.png" id="561" name="Shape 561"/>
          <p:cNvPicPr preferRelativeResize="0"/>
          <p:nvPr/>
        </p:nvPicPr>
        <p:blipFill rotWithShape="1">
          <a:blip r:embed="rId3">
            <a:alphaModFix/>
          </a:blip>
          <a:srcRect b="0" l="0" r="0" t="0"/>
          <a:stretch/>
        </p:blipFill>
        <p:spPr>
          <a:xfrm>
            <a:off x="5251754" y="902991"/>
            <a:ext cx="891114" cy="597955"/>
          </a:xfrm>
          <a:prstGeom prst="rect">
            <a:avLst/>
          </a:prstGeom>
          <a:noFill/>
          <a:ln>
            <a:noFill/>
          </a:ln>
        </p:spPr>
      </p:pic>
      <p:pic>
        <p:nvPicPr>
          <p:cNvPr id="562" name="Shape 562"/>
          <p:cNvPicPr preferRelativeResize="0"/>
          <p:nvPr/>
        </p:nvPicPr>
        <p:blipFill rotWithShape="1">
          <a:blip r:embed="rId4">
            <a:alphaModFix/>
          </a:blip>
          <a:srcRect b="0" l="0" r="0" t="0"/>
          <a:stretch/>
        </p:blipFill>
        <p:spPr>
          <a:xfrm>
            <a:off x="3795621" y="2057517"/>
            <a:ext cx="920873" cy="248257"/>
          </a:xfrm>
          <a:prstGeom prst="rect">
            <a:avLst/>
          </a:prstGeom>
          <a:noFill/>
          <a:ln>
            <a:noFill/>
          </a:ln>
        </p:spPr>
      </p:pic>
      <p:pic>
        <p:nvPicPr>
          <p:cNvPr id="563" name="Shape 563"/>
          <p:cNvPicPr preferRelativeResize="0"/>
          <p:nvPr/>
        </p:nvPicPr>
        <p:blipFill rotWithShape="1">
          <a:blip r:embed="rId5">
            <a:alphaModFix/>
          </a:blip>
          <a:srcRect b="0" l="5286" r="0" t="0"/>
          <a:stretch/>
        </p:blipFill>
        <p:spPr>
          <a:xfrm>
            <a:off x="5444694" y="1791547"/>
            <a:ext cx="579080" cy="607102"/>
          </a:xfrm>
          <a:prstGeom prst="rect">
            <a:avLst/>
          </a:prstGeom>
          <a:noFill/>
          <a:ln>
            <a:noFill/>
          </a:ln>
        </p:spPr>
      </p:pic>
      <p:pic>
        <p:nvPicPr>
          <p:cNvPr id="564" name="Shape 564"/>
          <p:cNvPicPr preferRelativeResize="0"/>
          <p:nvPr/>
        </p:nvPicPr>
        <p:blipFill rotWithShape="1">
          <a:blip r:embed="rId6">
            <a:alphaModFix/>
          </a:blip>
          <a:srcRect b="0" l="0" r="0" t="0"/>
          <a:stretch/>
        </p:blipFill>
        <p:spPr>
          <a:xfrm>
            <a:off x="5363906" y="2530396"/>
            <a:ext cx="693257" cy="616644"/>
          </a:xfrm>
          <a:prstGeom prst="rect">
            <a:avLst/>
          </a:prstGeom>
          <a:noFill/>
          <a:ln>
            <a:noFill/>
          </a:ln>
        </p:spPr>
      </p:pic>
      <p:pic>
        <p:nvPicPr>
          <p:cNvPr id="565" name="Shape 565"/>
          <p:cNvPicPr preferRelativeResize="0"/>
          <p:nvPr/>
        </p:nvPicPr>
        <p:blipFill rotWithShape="1">
          <a:blip r:embed="rId7">
            <a:alphaModFix/>
          </a:blip>
          <a:srcRect b="0" l="0" r="0" t="0"/>
          <a:stretch/>
        </p:blipFill>
        <p:spPr>
          <a:xfrm>
            <a:off x="3896709" y="2765436"/>
            <a:ext cx="818942" cy="220839"/>
          </a:xfrm>
          <a:prstGeom prst="rect">
            <a:avLst/>
          </a:prstGeom>
          <a:noFill/>
          <a:ln>
            <a:noFill/>
          </a:ln>
        </p:spPr>
      </p:pic>
      <p:pic>
        <p:nvPicPr>
          <p:cNvPr id="566" name="Shape 566"/>
          <p:cNvPicPr preferRelativeResize="0"/>
          <p:nvPr/>
        </p:nvPicPr>
        <p:blipFill rotWithShape="1">
          <a:blip r:embed="rId8">
            <a:alphaModFix/>
          </a:blip>
          <a:srcRect b="0" l="0" r="0" t="0"/>
          <a:stretch/>
        </p:blipFill>
        <p:spPr>
          <a:xfrm>
            <a:off x="6834745" y="2690823"/>
            <a:ext cx="652714" cy="348865"/>
          </a:xfrm>
          <a:prstGeom prst="rect">
            <a:avLst/>
          </a:prstGeom>
          <a:noFill/>
          <a:ln>
            <a:noFill/>
          </a:ln>
        </p:spPr>
      </p:pic>
      <p:pic>
        <p:nvPicPr>
          <p:cNvPr id="567" name="Shape 567"/>
          <p:cNvPicPr preferRelativeResize="0"/>
          <p:nvPr/>
        </p:nvPicPr>
        <p:blipFill rotWithShape="1">
          <a:blip r:embed="rId9">
            <a:alphaModFix/>
          </a:blip>
          <a:srcRect b="0" l="0" r="0" t="0"/>
          <a:stretch/>
        </p:blipFill>
        <p:spPr>
          <a:xfrm>
            <a:off x="6913268" y="1920447"/>
            <a:ext cx="495972" cy="475057"/>
          </a:xfrm>
          <a:prstGeom prst="rect">
            <a:avLst/>
          </a:prstGeom>
          <a:noFill/>
          <a:ln>
            <a:noFill/>
          </a:ln>
        </p:spPr>
      </p:pic>
      <p:pic>
        <p:nvPicPr>
          <p:cNvPr id="568" name="Shape 568"/>
          <p:cNvPicPr preferRelativeResize="0"/>
          <p:nvPr/>
        </p:nvPicPr>
        <p:blipFill rotWithShape="1">
          <a:blip r:embed="rId10">
            <a:alphaModFix/>
          </a:blip>
          <a:srcRect b="0" l="0" r="0" t="0"/>
          <a:stretch/>
        </p:blipFill>
        <p:spPr>
          <a:xfrm>
            <a:off x="4109556" y="3418257"/>
            <a:ext cx="319959" cy="319959"/>
          </a:xfrm>
          <a:prstGeom prst="rect">
            <a:avLst/>
          </a:prstGeom>
          <a:noFill/>
          <a:ln>
            <a:noFill/>
          </a:ln>
        </p:spPr>
      </p:pic>
      <p:pic>
        <p:nvPicPr>
          <p:cNvPr id="569" name="Shape 569"/>
          <p:cNvPicPr preferRelativeResize="0"/>
          <p:nvPr/>
        </p:nvPicPr>
        <p:blipFill rotWithShape="1">
          <a:blip r:embed="rId11">
            <a:alphaModFix/>
          </a:blip>
          <a:srcRect b="0" l="0" r="0" t="0"/>
          <a:stretch/>
        </p:blipFill>
        <p:spPr>
          <a:xfrm>
            <a:off x="5483830" y="3339068"/>
            <a:ext cx="463363" cy="463363"/>
          </a:xfrm>
          <a:prstGeom prst="rect">
            <a:avLst/>
          </a:prstGeom>
          <a:noFill/>
          <a:ln>
            <a:noFill/>
          </a:ln>
        </p:spPr>
      </p:pic>
      <p:pic>
        <p:nvPicPr>
          <p:cNvPr id="570" name="Shape 570"/>
          <p:cNvPicPr preferRelativeResize="0"/>
          <p:nvPr/>
        </p:nvPicPr>
        <p:blipFill rotWithShape="1">
          <a:blip r:embed="rId12">
            <a:alphaModFix/>
          </a:blip>
          <a:srcRect b="0" l="0" r="0" t="0"/>
          <a:stretch/>
        </p:blipFill>
        <p:spPr>
          <a:xfrm>
            <a:off x="700198" y="1638138"/>
            <a:ext cx="1088540" cy="256510"/>
          </a:xfrm>
          <a:prstGeom prst="rect">
            <a:avLst/>
          </a:prstGeom>
          <a:noFill/>
          <a:ln>
            <a:noFill/>
          </a:ln>
        </p:spPr>
      </p:pic>
      <p:pic>
        <p:nvPicPr>
          <p:cNvPr id="571" name="Shape 571"/>
          <p:cNvPicPr preferRelativeResize="0"/>
          <p:nvPr/>
        </p:nvPicPr>
        <p:blipFill rotWithShape="1">
          <a:blip r:embed="rId13">
            <a:alphaModFix/>
          </a:blip>
          <a:srcRect b="0" l="0" r="0" t="0"/>
          <a:stretch/>
        </p:blipFill>
        <p:spPr>
          <a:xfrm>
            <a:off x="923395" y="3143433"/>
            <a:ext cx="655367" cy="655367"/>
          </a:xfrm>
          <a:prstGeom prst="rect">
            <a:avLst/>
          </a:prstGeom>
          <a:noFill/>
          <a:ln>
            <a:noFill/>
          </a:ln>
        </p:spPr>
      </p:pic>
      <p:sp>
        <p:nvSpPr>
          <p:cNvPr id="572" name="Shape 572"/>
          <p:cNvSpPr/>
          <p:nvPr/>
        </p:nvSpPr>
        <p:spPr>
          <a:xfrm>
            <a:off x="797968" y="1989745"/>
            <a:ext cx="901626" cy="582522"/>
          </a:xfrm>
          <a:prstGeom prst="roundRect">
            <a:avLst>
              <a:gd fmla="val 16667" name="adj"/>
            </a:avLst>
          </a:prstGeom>
          <a:solidFill>
            <a:schemeClr val="dk1"/>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SzPct val="25000"/>
              <a:buNone/>
            </a:pPr>
            <a:r>
              <a:rPr lang="en-US" sz="1800">
                <a:solidFill>
                  <a:schemeClr val="lt1"/>
                </a:solidFill>
                <a:latin typeface="Arial"/>
                <a:ea typeface="Arial"/>
                <a:cs typeface="Arial"/>
                <a:sym typeface="Arial"/>
              </a:rPr>
              <a:t>&gt;cf</a:t>
            </a:r>
          </a:p>
        </p:txBody>
      </p:sp>
      <p:sp>
        <p:nvSpPr>
          <p:cNvPr id="573" name="Shape 573"/>
          <p:cNvSpPr/>
          <p:nvPr/>
        </p:nvSpPr>
        <p:spPr>
          <a:xfrm flipH="1">
            <a:off x="1851228" y="3143433"/>
            <a:ext cx="1268379" cy="631392"/>
          </a:xfrm>
          <a:prstGeom prst="rightArrow">
            <a:avLst>
              <a:gd fmla="val 60007" name="adj1"/>
              <a:gd fmla="val 47999" name="adj2"/>
            </a:avLst>
          </a:prstGeom>
          <a:solidFill>
            <a:schemeClr val="lt2"/>
          </a:solidFill>
          <a:ln>
            <a:noFill/>
          </a:ln>
        </p:spPr>
        <p:txBody>
          <a:bodyPr anchorCtr="0" anchor="ctr" bIns="45700" lIns="91425" rIns="91425" wrap="square" tIns="45700">
            <a:noAutofit/>
          </a:bodyPr>
          <a:lstStyle/>
          <a:p>
            <a:pPr indent="0" lvl="0" marL="0" marR="0" rtl="0" algn="ctr">
              <a:spcBef>
                <a:spcPts val="0"/>
              </a:spcBef>
              <a:buSzPct val="25000"/>
              <a:buNone/>
            </a:pPr>
            <a:r>
              <a:rPr lang="en-US" sz="1400">
                <a:solidFill>
                  <a:srgbClr val="474747"/>
                </a:solidFill>
                <a:latin typeface="Arial"/>
                <a:ea typeface="Arial"/>
                <a:cs typeface="Arial"/>
                <a:sym typeface="Arial"/>
              </a:rPr>
              <a:t>http://</a:t>
            </a:r>
          </a:p>
        </p:txBody>
      </p:sp>
      <p:sp>
        <p:nvSpPr>
          <p:cNvPr id="574" name="Shape 574"/>
          <p:cNvSpPr txBox="1"/>
          <p:nvPr/>
        </p:nvSpPr>
        <p:spPr>
          <a:xfrm>
            <a:off x="307641" y="4256907"/>
            <a:ext cx="8603010" cy="369332"/>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r>
              <a:rPr b="1" lang="en-US" sz="1800">
                <a:solidFill>
                  <a:srgbClr val="00AE9E"/>
                </a:solidFill>
                <a:latin typeface="Arial"/>
                <a:ea typeface="Arial"/>
                <a:cs typeface="Arial"/>
                <a:sym typeface="Arial"/>
              </a:rPr>
              <a:t>Push your app and it just works…no “snowflakes”, no waiting.</a:t>
            </a:r>
          </a:p>
        </p:txBody>
      </p:sp>
      <p:sp>
        <p:nvSpPr>
          <p:cNvPr id="575" name="Shape 575"/>
          <p:cNvSpPr txBox="1"/>
          <p:nvPr/>
        </p:nvSpPr>
        <p:spPr>
          <a:xfrm>
            <a:off x="6846633" y="3507470"/>
            <a:ext cx="773244" cy="307777"/>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lang="en-US" sz="1400">
                <a:solidFill>
                  <a:srgbClr val="909090"/>
                </a:solidFill>
                <a:latin typeface="Arial"/>
                <a:ea typeface="Arial"/>
                <a:cs typeface="Arial"/>
                <a:sym typeface="Arial"/>
              </a:rPr>
              <a:t>more…</a:t>
            </a: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